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7"/>
  </p:notesMasterIdLst>
  <p:sldIdLst>
    <p:sldId id="256" r:id="rId2"/>
    <p:sldId id="257" r:id="rId3"/>
    <p:sldId id="272" r:id="rId4"/>
    <p:sldId id="268" r:id="rId5"/>
    <p:sldId id="258" r:id="rId6"/>
    <p:sldId id="259" r:id="rId7"/>
    <p:sldId id="273" r:id="rId8"/>
    <p:sldId id="278" r:id="rId9"/>
    <p:sldId id="263" r:id="rId10"/>
    <p:sldId id="275" r:id="rId11"/>
    <p:sldId id="276" r:id="rId12"/>
    <p:sldId id="262" r:id="rId13"/>
    <p:sldId id="265" r:id="rId14"/>
    <p:sldId id="277"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3549"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99B73-0BC5-495D-B94B-465704AE520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9D4C0FE-579D-43D8-91DC-B8FD7730BD8C}">
      <dgm:prSet custT="1"/>
      <dgm:spPr/>
      <dgm:t>
        <a:bodyPr/>
        <a:lstStyle/>
        <a:p>
          <a:pPr>
            <a:lnSpc>
              <a:spcPct val="100000"/>
            </a:lnSpc>
          </a:pPr>
          <a:r>
            <a:rPr lang="en-GB" sz="1700" b="0" i="0" dirty="0"/>
            <a:t>12-month project ending July 2023, funded by </a:t>
          </a:r>
          <a:r>
            <a:rPr lang="en-GB" sz="1700" b="0" i="0" dirty="0" err="1"/>
            <a:t>Pearn</a:t>
          </a:r>
          <a:r>
            <a:rPr lang="en-GB" sz="1700" b="0" i="0" dirty="0"/>
            <a:t> Charitable Trust</a:t>
          </a:r>
          <a:endParaRPr lang="en-US" sz="1700" dirty="0"/>
        </a:p>
      </dgm:t>
    </dgm:pt>
    <dgm:pt modelId="{B94FBA47-D6C1-4FD2-B20F-C48549A909AD}" type="parTrans" cxnId="{EA3C6017-1699-4FA5-9D5F-C0B88C1B063D}">
      <dgm:prSet/>
      <dgm:spPr/>
      <dgm:t>
        <a:bodyPr/>
        <a:lstStyle/>
        <a:p>
          <a:endParaRPr lang="en-US"/>
        </a:p>
      </dgm:t>
    </dgm:pt>
    <dgm:pt modelId="{FD57CB9E-0279-404D-A0E8-3578400E3687}" type="sibTrans" cxnId="{EA3C6017-1699-4FA5-9D5F-C0B88C1B063D}">
      <dgm:prSet/>
      <dgm:spPr/>
      <dgm:t>
        <a:bodyPr/>
        <a:lstStyle/>
        <a:p>
          <a:endParaRPr lang="en-US"/>
        </a:p>
      </dgm:t>
    </dgm:pt>
    <dgm:pt modelId="{29192959-6F52-48A4-B8C5-24ADB29F1949}">
      <dgm:prSet custT="1"/>
      <dgm:spPr/>
      <dgm:t>
        <a:bodyPr/>
        <a:lstStyle/>
        <a:p>
          <a:pPr>
            <a:lnSpc>
              <a:spcPct val="100000"/>
            </a:lnSpc>
          </a:pPr>
          <a:r>
            <a:rPr lang="en-GB" sz="1700" dirty="0"/>
            <a:t>Led by the University of Plymouth Institute of Health and Care Research</a:t>
          </a:r>
          <a:endParaRPr lang="en-US" sz="1700" dirty="0"/>
        </a:p>
      </dgm:t>
    </dgm:pt>
    <dgm:pt modelId="{37BA0FF8-373D-459B-B160-96982786141A}" type="parTrans" cxnId="{423ABFF0-A45B-4E6C-BF0A-F8015845B834}">
      <dgm:prSet/>
      <dgm:spPr/>
      <dgm:t>
        <a:bodyPr/>
        <a:lstStyle/>
        <a:p>
          <a:endParaRPr lang="en-US"/>
        </a:p>
      </dgm:t>
    </dgm:pt>
    <dgm:pt modelId="{B5558A69-F588-4F86-A2DF-E138C7A561CF}" type="sibTrans" cxnId="{423ABFF0-A45B-4E6C-BF0A-F8015845B834}">
      <dgm:prSet/>
      <dgm:spPr/>
      <dgm:t>
        <a:bodyPr/>
        <a:lstStyle/>
        <a:p>
          <a:endParaRPr lang="en-US"/>
        </a:p>
      </dgm:t>
    </dgm:pt>
    <dgm:pt modelId="{142EC54A-EA61-4C3A-A1A5-065246945EAE}">
      <dgm:prSet custT="1"/>
      <dgm:spPr/>
      <dgm:t>
        <a:bodyPr/>
        <a:lstStyle/>
        <a:p>
          <a:pPr>
            <a:lnSpc>
              <a:spcPct val="100000"/>
            </a:lnSpc>
          </a:pPr>
          <a:r>
            <a:rPr lang="en-GB" sz="1700" dirty="0"/>
            <a:t>To </a:t>
          </a:r>
          <a:r>
            <a:rPr lang="en-GB" sz="1700" b="0" i="0" dirty="0"/>
            <a:t>identify solutions for the identification, assessment and management of dental pain in persons living with dementia</a:t>
          </a:r>
          <a:endParaRPr lang="en-US" sz="1700" dirty="0"/>
        </a:p>
      </dgm:t>
    </dgm:pt>
    <dgm:pt modelId="{472D5DE2-CD2A-4E85-A58C-398CA385C23D}" type="parTrans" cxnId="{119BD9A9-C3BC-4112-AA63-F448A72B209E}">
      <dgm:prSet/>
      <dgm:spPr/>
      <dgm:t>
        <a:bodyPr/>
        <a:lstStyle/>
        <a:p>
          <a:endParaRPr lang="en-US"/>
        </a:p>
      </dgm:t>
    </dgm:pt>
    <dgm:pt modelId="{21862355-6A1F-4384-9AC3-3E5C9B46D29E}" type="sibTrans" cxnId="{119BD9A9-C3BC-4112-AA63-F448A72B209E}">
      <dgm:prSet/>
      <dgm:spPr/>
      <dgm:t>
        <a:bodyPr/>
        <a:lstStyle/>
        <a:p>
          <a:endParaRPr lang="en-US"/>
        </a:p>
      </dgm:t>
    </dgm:pt>
    <dgm:pt modelId="{0837F1D3-F892-46BA-85A6-2C893894F422}" type="pres">
      <dgm:prSet presAssocID="{A9E99B73-0BC5-495D-B94B-465704AE5208}" presName="root" presStyleCnt="0">
        <dgm:presLayoutVars>
          <dgm:dir/>
          <dgm:resizeHandles val="exact"/>
        </dgm:presLayoutVars>
      </dgm:prSet>
      <dgm:spPr/>
    </dgm:pt>
    <dgm:pt modelId="{AA24F5C7-7605-4D5D-BD67-CF9B27FC161E}" type="pres">
      <dgm:prSet presAssocID="{E9D4C0FE-579D-43D8-91DC-B8FD7730BD8C}" presName="compNode" presStyleCnt="0"/>
      <dgm:spPr/>
    </dgm:pt>
    <dgm:pt modelId="{5DD33FFA-85A6-4C67-B9CD-861F6EAD3E03}" type="pres">
      <dgm:prSet presAssocID="{E9D4C0FE-579D-43D8-91DC-B8FD7730BD8C}" presName="bgRect" presStyleLbl="bgShp" presStyleIdx="0" presStyleCnt="3"/>
      <dgm:spPr/>
    </dgm:pt>
    <dgm:pt modelId="{F09B37CE-C60C-4D7D-AEC5-2916FA7F345C}" type="pres">
      <dgm:prSet presAssocID="{E9D4C0FE-579D-43D8-91DC-B8FD7730BD8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Yuan"/>
        </a:ext>
      </dgm:extLst>
    </dgm:pt>
    <dgm:pt modelId="{5DF075BB-CB02-45CF-9857-BD2D545A7090}" type="pres">
      <dgm:prSet presAssocID="{E9D4C0FE-579D-43D8-91DC-B8FD7730BD8C}" presName="spaceRect" presStyleCnt="0"/>
      <dgm:spPr/>
    </dgm:pt>
    <dgm:pt modelId="{67212E79-8388-4404-A4DD-4A1A8959E348}" type="pres">
      <dgm:prSet presAssocID="{E9D4C0FE-579D-43D8-91DC-B8FD7730BD8C}" presName="parTx" presStyleLbl="revTx" presStyleIdx="0" presStyleCnt="3">
        <dgm:presLayoutVars>
          <dgm:chMax val="0"/>
          <dgm:chPref val="0"/>
        </dgm:presLayoutVars>
      </dgm:prSet>
      <dgm:spPr/>
    </dgm:pt>
    <dgm:pt modelId="{73E6A5F3-69FF-4075-B382-8C8F819929EC}" type="pres">
      <dgm:prSet presAssocID="{FD57CB9E-0279-404D-A0E8-3578400E3687}" presName="sibTrans" presStyleCnt="0"/>
      <dgm:spPr/>
    </dgm:pt>
    <dgm:pt modelId="{45A10AA1-FBEA-4074-A486-04123F050BAE}" type="pres">
      <dgm:prSet presAssocID="{29192959-6F52-48A4-B8C5-24ADB29F1949}" presName="compNode" presStyleCnt="0"/>
      <dgm:spPr/>
    </dgm:pt>
    <dgm:pt modelId="{A8ABEFF3-D153-4438-B583-4E90932CBD01}" type="pres">
      <dgm:prSet presAssocID="{29192959-6F52-48A4-B8C5-24ADB29F1949}" presName="bgRect" presStyleLbl="bgShp" presStyleIdx="1" presStyleCnt="3"/>
      <dgm:spPr/>
    </dgm:pt>
    <dgm:pt modelId="{C056DF48-AD9B-4833-90CE-3C8BD1C7C83C}" type="pres">
      <dgm:prSet presAssocID="{29192959-6F52-48A4-B8C5-24ADB29F19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971BA4EC-E1AE-4644-AB82-2F69CDBA8B6D}" type="pres">
      <dgm:prSet presAssocID="{29192959-6F52-48A4-B8C5-24ADB29F1949}" presName="spaceRect" presStyleCnt="0"/>
      <dgm:spPr/>
    </dgm:pt>
    <dgm:pt modelId="{32FB6D17-D704-4A5D-B9BD-252DBC0DA48E}" type="pres">
      <dgm:prSet presAssocID="{29192959-6F52-48A4-B8C5-24ADB29F1949}" presName="parTx" presStyleLbl="revTx" presStyleIdx="1" presStyleCnt="3">
        <dgm:presLayoutVars>
          <dgm:chMax val="0"/>
          <dgm:chPref val="0"/>
        </dgm:presLayoutVars>
      </dgm:prSet>
      <dgm:spPr/>
    </dgm:pt>
    <dgm:pt modelId="{DFAE2A7F-1AAE-41BA-A618-73C0BC4FEC73}" type="pres">
      <dgm:prSet presAssocID="{B5558A69-F588-4F86-A2DF-E138C7A561CF}" presName="sibTrans" presStyleCnt="0"/>
      <dgm:spPr/>
    </dgm:pt>
    <dgm:pt modelId="{81C0A277-5444-47F1-A3E1-B3D36679A1B1}" type="pres">
      <dgm:prSet presAssocID="{142EC54A-EA61-4C3A-A1A5-065246945EAE}" presName="compNode" presStyleCnt="0"/>
      <dgm:spPr/>
    </dgm:pt>
    <dgm:pt modelId="{BC1EE3C2-DB6D-4572-9974-CBA6D814078E}" type="pres">
      <dgm:prSet presAssocID="{142EC54A-EA61-4C3A-A1A5-065246945EAE}" presName="bgRect" presStyleLbl="bgShp" presStyleIdx="2" presStyleCnt="3"/>
      <dgm:spPr/>
    </dgm:pt>
    <dgm:pt modelId="{6482034F-341B-4756-8E12-868630ECD800}" type="pres">
      <dgm:prSet presAssocID="{142EC54A-EA61-4C3A-A1A5-065246945E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ooth"/>
        </a:ext>
      </dgm:extLst>
    </dgm:pt>
    <dgm:pt modelId="{5A67098E-C2B4-442E-B623-D3E4F5270CB4}" type="pres">
      <dgm:prSet presAssocID="{142EC54A-EA61-4C3A-A1A5-065246945EAE}" presName="spaceRect" presStyleCnt="0"/>
      <dgm:spPr/>
    </dgm:pt>
    <dgm:pt modelId="{A7F84481-91A0-420F-8B18-0B5635C089DB}" type="pres">
      <dgm:prSet presAssocID="{142EC54A-EA61-4C3A-A1A5-065246945EAE}" presName="parTx" presStyleLbl="revTx" presStyleIdx="2" presStyleCnt="3">
        <dgm:presLayoutVars>
          <dgm:chMax val="0"/>
          <dgm:chPref val="0"/>
        </dgm:presLayoutVars>
      </dgm:prSet>
      <dgm:spPr/>
    </dgm:pt>
  </dgm:ptLst>
  <dgm:cxnLst>
    <dgm:cxn modelId="{EA3C6017-1699-4FA5-9D5F-C0B88C1B063D}" srcId="{A9E99B73-0BC5-495D-B94B-465704AE5208}" destId="{E9D4C0FE-579D-43D8-91DC-B8FD7730BD8C}" srcOrd="0" destOrd="0" parTransId="{B94FBA47-D6C1-4FD2-B20F-C48549A909AD}" sibTransId="{FD57CB9E-0279-404D-A0E8-3578400E3687}"/>
    <dgm:cxn modelId="{1713A91E-7D23-4FCC-8ACE-7C7B644EBB56}" type="presOf" srcId="{A9E99B73-0BC5-495D-B94B-465704AE5208}" destId="{0837F1D3-F892-46BA-85A6-2C893894F422}" srcOrd="0" destOrd="0" presId="urn:microsoft.com/office/officeart/2018/2/layout/IconVerticalSolidList"/>
    <dgm:cxn modelId="{119BD9A9-C3BC-4112-AA63-F448A72B209E}" srcId="{A9E99B73-0BC5-495D-B94B-465704AE5208}" destId="{142EC54A-EA61-4C3A-A1A5-065246945EAE}" srcOrd="2" destOrd="0" parTransId="{472D5DE2-CD2A-4E85-A58C-398CA385C23D}" sibTransId="{21862355-6A1F-4384-9AC3-3E5C9B46D29E}"/>
    <dgm:cxn modelId="{6499AFD9-0186-430B-BBE7-9D8FAF51E2D2}" type="presOf" srcId="{142EC54A-EA61-4C3A-A1A5-065246945EAE}" destId="{A7F84481-91A0-420F-8B18-0B5635C089DB}" srcOrd="0" destOrd="0" presId="urn:microsoft.com/office/officeart/2018/2/layout/IconVerticalSolidList"/>
    <dgm:cxn modelId="{423ABFF0-A45B-4E6C-BF0A-F8015845B834}" srcId="{A9E99B73-0BC5-495D-B94B-465704AE5208}" destId="{29192959-6F52-48A4-B8C5-24ADB29F1949}" srcOrd="1" destOrd="0" parTransId="{37BA0FF8-373D-459B-B160-96982786141A}" sibTransId="{B5558A69-F588-4F86-A2DF-E138C7A561CF}"/>
    <dgm:cxn modelId="{3CCDA5F7-BDE3-414C-B162-D55974CE101C}" type="presOf" srcId="{E9D4C0FE-579D-43D8-91DC-B8FD7730BD8C}" destId="{67212E79-8388-4404-A4DD-4A1A8959E348}" srcOrd="0" destOrd="0" presId="urn:microsoft.com/office/officeart/2018/2/layout/IconVerticalSolidList"/>
    <dgm:cxn modelId="{8767D1F7-20FE-4A35-9A42-D275961F11B5}" type="presOf" srcId="{29192959-6F52-48A4-B8C5-24ADB29F1949}" destId="{32FB6D17-D704-4A5D-B9BD-252DBC0DA48E}" srcOrd="0" destOrd="0" presId="urn:microsoft.com/office/officeart/2018/2/layout/IconVerticalSolidList"/>
    <dgm:cxn modelId="{9FACF1A8-A242-4B82-B5E9-3BEB88FB8962}" type="presParOf" srcId="{0837F1D3-F892-46BA-85A6-2C893894F422}" destId="{AA24F5C7-7605-4D5D-BD67-CF9B27FC161E}" srcOrd="0" destOrd="0" presId="urn:microsoft.com/office/officeart/2018/2/layout/IconVerticalSolidList"/>
    <dgm:cxn modelId="{69D85210-2F78-4F1C-B144-9E4ECD2A77AC}" type="presParOf" srcId="{AA24F5C7-7605-4D5D-BD67-CF9B27FC161E}" destId="{5DD33FFA-85A6-4C67-B9CD-861F6EAD3E03}" srcOrd="0" destOrd="0" presId="urn:microsoft.com/office/officeart/2018/2/layout/IconVerticalSolidList"/>
    <dgm:cxn modelId="{84CCEBB4-7A91-4893-9F52-3D4D67F045AA}" type="presParOf" srcId="{AA24F5C7-7605-4D5D-BD67-CF9B27FC161E}" destId="{F09B37CE-C60C-4D7D-AEC5-2916FA7F345C}" srcOrd="1" destOrd="0" presId="urn:microsoft.com/office/officeart/2018/2/layout/IconVerticalSolidList"/>
    <dgm:cxn modelId="{C4217400-87A8-4157-9109-64167E173EAF}" type="presParOf" srcId="{AA24F5C7-7605-4D5D-BD67-CF9B27FC161E}" destId="{5DF075BB-CB02-45CF-9857-BD2D545A7090}" srcOrd="2" destOrd="0" presId="urn:microsoft.com/office/officeart/2018/2/layout/IconVerticalSolidList"/>
    <dgm:cxn modelId="{90A90A9A-5B74-44F9-8F97-8B9C5F04258B}" type="presParOf" srcId="{AA24F5C7-7605-4D5D-BD67-CF9B27FC161E}" destId="{67212E79-8388-4404-A4DD-4A1A8959E348}" srcOrd="3" destOrd="0" presId="urn:microsoft.com/office/officeart/2018/2/layout/IconVerticalSolidList"/>
    <dgm:cxn modelId="{7827EB95-FA10-4689-938E-D48F9549AA8C}" type="presParOf" srcId="{0837F1D3-F892-46BA-85A6-2C893894F422}" destId="{73E6A5F3-69FF-4075-B382-8C8F819929EC}" srcOrd="1" destOrd="0" presId="urn:microsoft.com/office/officeart/2018/2/layout/IconVerticalSolidList"/>
    <dgm:cxn modelId="{4C8CF763-602E-439C-A769-C502493BEFFE}" type="presParOf" srcId="{0837F1D3-F892-46BA-85A6-2C893894F422}" destId="{45A10AA1-FBEA-4074-A486-04123F050BAE}" srcOrd="2" destOrd="0" presId="urn:microsoft.com/office/officeart/2018/2/layout/IconVerticalSolidList"/>
    <dgm:cxn modelId="{DB72C1D4-2A78-4E90-8619-65862759197F}" type="presParOf" srcId="{45A10AA1-FBEA-4074-A486-04123F050BAE}" destId="{A8ABEFF3-D153-4438-B583-4E90932CBD01}" srcOrd="0" destOrd="0" presId="urn:microsoft.com/office/officeart/2018/2/layout/IconVerticalSolidList"/>
    <dgm:cxn modelId="{DF9D916D-7703-4BE3-9FB2-E4BBC1F202DC}" type="presParOf" srcId="{45A10AA1-FBEA-4074-A486-04123F050BAE}" destId="{C056DF48-AD9B-4833-90CE-3C8BD1C7C83C}" srcOrd="1" destOrd="0" presId="urn:microsoft.com/office/officeart/2018/2/layout/IconVerticalSolidList"/>
    <dgm:cxn modelId="{1E64C65B-1D75-4675-B7C9-2BA36CB5D792}" type="presParOf" srcId="{45A10AA1-FBEA-4074-A486-04123F050BAE}" destId="{971BA4EC-E1AE-4644-AB82-2F69CDBA8B6D}" srcOrd="2" destOrd="0" presId="urn:microsoft.com/office/officeart/2018/2/layout/IconVerticalSolidList"/>
    <dgm:cxn modelId="{EC3F96A3-2436-43F3-967F-2151C1E585D3}" type="presParOf" srcId="{45A10AA1-FBEA-4074-A486-04123F050BAE}" destId="{32FB6D17-D704-4A5D-B9BD-252DBC0DA48E}" srcOrd="3" destOrd="0" presId="urn:microsoft.com/office/officeart/2018/2/layout/IconVerticalSolidList"/>
    <dgm:cxn modelId="{F2B7BF0E-8EF3-4505-B72A-549729DAD466}" type="presParOf" srcId="{0837F1D3-F892-46BA-85A6-2C893894F422}" destId="{DFAE2A7F-1AAE-41BA-A618-73C0BC4FEC73}" srcOrd="3" destOrd="0" presId="urn:microsoft.com/office/officeart/2018/2/layout/IconVerticalSolidList"/>
    <dgm:cxn modelId="{2CADDD7C-F05C-4640-9813-A21A4BB6A541}" type="presParOf" srcId="{0837F1D3-F892-46BA-85A6-2C893894F422}" destId="{81C0A277-5444-47F1-A3E1-B3D36679A1B1}" srcOrd="4" destOrd="0" presId="urn:microsoft.com/office/officeart/2018/2/layout/IconVerticalSolidList"/>
    <dgm:cxn modelId="{4B267752-2612-4BC7-8B5C-929466D8B494}" type="presParOf" srcId="{81C0A277-5444-47F1-A3E1-B3D36679A1B1}" destId="{BC1EE3C2-DB6D-4572-9974-CBA6D814078E}" srcOrd="0" destOrd="0" presId="urn:microsoft.com/office/officeart/2018/2/layout/IconVerticalSolidList"/>
    <dgm:cxn modelId="{76DBAC39-D306-43B0-9CFD-40A4813897F1}" type="presParOf" srcId="{81C0A277-5444-47F1-A3E1-B3D36679A1B1}" destId="{6482034F-341B-4756-8E12-868630ECD800}" srcOrd="1" destOrd="0" presId="urn:microsoft.com/office/officeart/2018/2/layout/IconVerticalSolidList"/>
    <dgm:cxn modelId="{9FEE9DBD-FB4E-4BE7-85EC-3C3406BC3615}" type="presParOf" srcId="{81C0A277-5444-47F1-A3E1-B3D36679A1B1}" destId="{5A67098E-C2B4-442E-B623-D3E4F5270CB4}" srcOrd="2" destOrd="0" presId="urn:microsoft.com/office/officeart/2018/2/layout/IconVerticalSolidList"/>
    <dgm:cxn modelId="{2344ABD8-E097-44C4-9648-F109E27EF7D3}" type="presParOf" srcId="{81C0A277-5444-47F1-A3E1-B3D36679A1B1}" destId="{A7F84481-91A0-420F-8B18-0B5635C089D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0EED14-4908-456C-8E56-77456B39903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B7CF32B-C65D-415F-A3D7-B1A8E500A7AB}">
      <dgm:prSet/>
      <dgm:spPr/>
      <dgm:t>
        <a:bodyPr/>
        <a:lstStyle/>
        <a:p>
          <a:pPr>
            <a:lnSpc>
              <a:spcPct val="100000"/>
            </a:lnSpc>
          </a:pPr>
          <a:r>
            <a:rPr lang="en-GB"/>
            <a:t>Ability to provide mouth care</a:t>
          </a:r>
          <a:endParaRPr lang="en-US"/>
        </a:p>
      </dgm:t>
    </dgm:pt>
    <dgm:pt modelId="{4156CDDF-304B-4AB6-AB4F-D5A4BC323701}" type="parTrans" cxnId="{7A20DC40-A649-4307-B2EC-ECC31EA7A826}">
      <dgm:prSet/>
      <dgm:spPr/>
      <dgm:t>
        <a:bodyPr/>
        <a:lstStyle/>
        <a:p>
          <a:endParaRPr lang="en-US"/>
        </a:p>
      </dgm:t>
    </dgm:pt>
    <dgm:pt modelId="{941D72F4-B398-44A3-AAEB-CF4B5A10A8A5}" type="sibTrans" cxnId="{7A20DC40-A649-4307-B2EC-ECC31EA7A826}">
      <dgm:prSet/>
      <dgm:spPr/>
      <dgm:t>
        <a:bodyPr/>
        <a:lstStyle/>
        <a:p>
          <a:pPr>
            <a:lnSpc>
              <a:spcPct val="100000"/>
            </a:lnSpc>
          </a:pPr>
          <a:endParaRPr lang="en-US"/>
        </a:p>
      </dgm:t>
    </dgm:pt>
    <dgm:pt modelId="{A2FC751E-0574-48EC-9C37-2A771AB81A4F}">
      <dgm:prSet/>
      <dgm:spPr/>
      <dgm:t>
        <a:bodyPr/>
        <a:lstStyle/>
        <a:p>
          <a:pPr>
            <a:lnSpc>
              <a:spcPct val="100000"/>
            </a:lnSpc>
          </a:pPr>
          <a:r>
            <a:rPr lang="en-GB"/>
            <a:t>Recognising &amp; communicating pain</a:t>
          </a:r>
          <a:endParaRPr lang="en-US"/>
        </a:p>
      </dgm:t>
    </dgm:pt>
    <dgm:pt modelId="{19B4881D-2D49-4677-BCD5-74830A41F867}" type="parTrans" cxnId="{72E1AD12-6C3C-4CCA-9708-FA67866CCD6A}">
      <dgm:prSet/>
      <dgm:spPr/>
      <dgm:t>
        <a:bodyPr/>
        <a:lstStyle/>
        <a:p>
          <a:endParaRPr lang="en-US"/>
        </a:p>
      </dgm:t>
    </dgm:pt>
    <dgm:pt modelId="{4B8C909F-1742-456E-8C1F-7EB33AD57A9E}" type="sibTrans" cxnId="{72E1AD12-6C3C-4CCA-9708-FA67866CCD6A}">
      <dgm:prSet/>
      <dgm:spPr/>
      <dgm:t>
        <a:bodyPr/>
        <a:lstStyle/>
        <a:p>
          <a:pPr>
            <a:lnSpc>
              <a:spcPct val="100000"/>
            </a:lnSpc>
          </a:pPr>
          <a:endParaRPr lang="en-US"/>
        </a:p>
      </dgm:t>
    </dgm:pt>
    <dgm:pt modelId="{543CAC18-6C0D-4421-9882-D1295EDDBE29}">
      <dgm:prSet/>
      <dgm:spPr/>
      <dgm:t>
        <a:bodyPr/>
        <a:lstStyle/>
        <a:p>
          <a:pPr>
            <a:lnSpc>
              <a:spcPct val="100000"/>
            </a:lnSpc>
          </a:pPr>
          <a:r>
            <a:rPr lang="en-GB" dirty="0"/>
            <a:t>Access to dental services</a:t>
          </a:r>
          <a:endParaRPr lang="en-US" dirty="0"/>
        </a:p>
      </dgm:t>
    </dgm:pt>
    <dgm:pt modelId="{62F4157A-D9B1-4766-A9CB-0A8236F6A08A}" type="parTrans" cxnId="{32B122BD-9660-479F-B0B1-4BA6DB6EA764}">
      <dgm:prSet/>
      <dgm:spPr/>
      <dgm:t>
        <a:bodyPr/>
        <a:lstStyle/>
        <a:p>
          <a:endParaRPr lang="en-US"/>
        </a:p>
      </dgm:t>
    </dgm:pt>
    <dgm:pt modelId="{9516B892-B200-4094-BF32-A551CA9BBD7D}" type="sibTrans" cxnId="{32B122BD-9660-479F-B0B1-4BA6DB6EA764}">
      <dgm:prSet/>
      <dgm:spPr/>
      <dgm:t>
        <a:bodyPr/>
        <a:lstStyle/>
        <a:p>
          <a:pPr>
            <a:lnSpc>
              <a:spcPct val="100000"/>
            </a:lnSpc>
          </a:pPr>
          <a:endParaRPr lang="en-US"/>
        </a:p>
      </dgm:t>
    </dgm:pt>
    <dgm:pt modelId="{665F769C-973C-42E0-AEAA-81B2C960AD14}">
      <dgm:prSet/>
      <dgm:spPr/>
      <dgm:t>
        <a:bodyPr/>
        <a:lstStyle/>
        <a:p>
          <a:pPr>
            <a:lnSpc>
              <a:spcPct val="100000"/>
            </a:lnSpc>
          </a:pPr>
          <a:r>
            <a:rPr lang="en-GB"/>
            <a:t>External support</a:t>
          </a:r>
          <a:endParaRPr lang="en-US"/>
        </a:p>
      </dgm:t>
    </dgm:pt>
    <dgm:pt modelId="{42AB9DA9-74A2-49D2-AC3B-C81138BBF596}" type="parTrans" cxnId="{D0784C0F-D3E1-485B-916A-A4FD4BB10592}">
      <dgm:prSet/>
      <dgm:spPr/>
      <dgm:t>
        <a:bodyPr/>
        <a:lstStyle/>
        <a:p>
          <a:endParaRPr lang="en-US"/>
        </a:p>
      </dgm:t>
    </dgm:pt>
    <dgm:pt modelId="{501FCDFB-C46A-4A33-84A2-05FC93BFA6B5}" type="sibTrans" cxnId="{D0784C0F-D3E1-485B-916A-A4FD4BB10592}">
      <dgm:prSet/>
      <dgm:spPr/>
      <dgm:t>
        <a:bodyPr/>
        <a:lstStyle/>
        <a:p>
          <a:pPr>
            <a:lnSpc>
              <a:spcPct val="100000"/>
            </a:lnSpc>
          </a:pPr>
          <a:endParaRPr lang="en-US"/>
        </a:p>
      </dgm:t>
    </dgm:pt>
    <dgm:pt modelId="{9FB18EE5-85FF-4CAA-AC48-35DA8DCD6978}">
      <dgm:prSet/>
      <dgm:spPr/>
      <dgm:t>
        <a:bodyPr/>
        <a:lstStyle/>
        <a:p>
          <a:pPr>
            <a:lnSpc>
              <a:spcPct val="100000"/>
            </a:lnSpc>
          </a:pPr>
          <a:r>
            <a:rPr lang="en-GB"/>
            <a:t>Access to educational &amp; training</a:t>
          </a:r>
          <a:endParaRPr lang="en-US"/>
        </a:p>
      </dgm:t>
    </dgm:pt>
    <dgm:pt modelId="{969FDCBB-EDA7-4FF1-B472-8ADDA1B76BFD}" type="parTrans" cxnId="{202410E5-AD2E-4092-87CD-3502850E9B47}">
      <dgm:prSet/>
      <dgm:spPr/>
      <dgm:t>
        <a:bodyPr/>
        <a:lstStyle/>
        <a:p>
          <a:endParaRPr lang="en-US"/>
        </a:p>
      </dgm:t>
    </dgm:pt>
    <dgm:pt modelId="{5170C7AE-D0D6-46A0-8410-19CF75F0E358}" type="sibTrans" cxnId="{202410E5-AD2E-4092-87CD-3502850E9B47}">
      <dgm:prSet/>
      <dgm:spPr/>
      <dgm:t>
        <a:bodyPr/>
        <a:lstStyle/>
        <a:p>
          <a:pPr>
            <a:lnSpc>
              <a:spcPct val="100000"/>
            </a:lnSpc>
          </a:pPr>
          <a:endParaRPr lang="en-US"/>
        </a:p>
      </dgm:t>
    </dgm:pt>
    <dgm:pt modelId="{89070213-1174-4A31-9222-0F2AC6128167}">
      <dgm:prSet/>
      <dgm:spPr/>
      <dgm:t>
        <a:bodyPr/>
        <a:lstStyle/>
        <a:p>
          <a:pPr>
            <a:lnSpc>
              <a:spcPct val="100000"/>
            </a:lnSpc>
          </a:pPr>
          <a:r>
            <a:rPr lang="en-GB"/>
            <a:t>Carer burden </a:t>
          </a:r>
          <a:endParaRPr lang="en-US"/>
        </a:p>
      </dgm:t>
    </dgm:pt>
    <dgm:pt modelId="{7446A414-D4BB-46B9-B8B7-2F860B17A8D7}" type="parTrans" cxnId="{FF63054E-BB55-497D-92A6-39B30BE32448}">
      <dgm:prSet/>
      <dgm:spPr/>
      <dgm:t>
        <a:bodyPr/>
        <a:lstStyle/>
        <a:p>
          <a:endParaRPr lang="en-US"/>
        </a:p>
      </dgm:t>
    </dgm:pt>
    <dgm:pt modelId="{58D3258E-E2B8-47A5-A763-8EBEB9A5C942}" type="sibTrans" cxnId="{FF63054E-BB55-497D-92A6-39B30BE32448}">
      <dgm:prSet/>
      <dgm:spPr/>
      <dgm:t>
        <a:bodyPr/>
        <a:lstStyle/>
        <a:p>
          <a:endParaRPr lang="en-US"/>
        </a:p>
      </dgm:t>
    </dgm:pt>
    <dgm:pt modelId="{349A0964-CCC2-46BC-BC28-EF37607BD84D}" type="pres">
      <dgm:prSet presAssocID="{3E0EED14-4908-456C-8E56-77456B39903D}" presName="root" presStyleCnt="0">
        <dgm:presLayoutVars>
          <dgm:dir/>
          <dgm:resizeHandles val="exact"/>
        </dgm:presLayoutVars>
      </dgm:prSet>
      <dgm:spPr/>
    </dgm:pt>
    <dgm:pt modelId="{7CA0D142-D1AA-46B7-B411-F5A5F306972D}" type="pres">
      <dgm:prSet presAssocID="{3E0EED14-4908-456C-8E56-77456B39903D}" presName="container" presStyleCnt="0">
        <dgm:presLayoutVars>
          <dgm:dir/>
          <dgm:resizeHandles val="exact"/>
        </dgm:presLayoutVars>
      </dgm:prSet>
      <dgm:spPr/>
    </dgm:pt>
    <dgm:pt modelId="{D4CB2FDB-FF22-4307-B12A-B8E89EB6A946}" type="pres">
      <dgm:prSet presAssocID="{7B7CF32B-C65D-415F-A3D7-B1A8E500A7AB}" presName="compNode" presStyleCnt="0"/>
      <dgm:spPr/>
    </dgm:pt>
    <dgm:pt modelId="{69560567-B9BE-4FED-9C15-492563EF54D5}" type="pres">
      <dgm:prSet presAssocID="{7B7CF32B-C65D-415F-A3D7-B1A8E500A7AB}" presName="iconBgRect" presStyleLbl="bgShp" presStyleIdx="0" presStyleCnt="6"/>
      <dgm:spPr/>
    </dgm:pt>
    <dgm:pt modelId="{2FC4065C-C541-45CD-87C9-04B252C135C3}" type="pres">
      <dgm:prSet presAssocID="{7B7CF32B-C65D-415F-A3D7-B1A8E500A7A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eth"/>
        </a:ext>
      </dgm:extLst>
    </dgm:pt>
    <dgm:pt modelId="{A659A2C5-0344-47D0-B09D-B28DE5600B73}" type="pres">
      <dgm:prSet presAssocID="{7B7CF32B-C65D-415F-A3D7-B1A8E500A7AB}" presName="spaceRect" presStyleCnt="0"/>
      <dgm:spPr/>
    </dgm:pt>
    <dgm:pt modelId="{702E2BDF-A239-40FB-80F7-1A0B485BD205}" type="pres">
      <dgm:prSet presAssocID="{7B7CF32B-C65D-415F-A3D7-B1A8E500A7AB}" presName="textRect" presStyleLbl="revTx" presStyleIdx="0" presStyleCnt="6">
        <dgm:presLayoutVars>
          <dgm:chMax val="1"/>
          <dgm:chPref val="1"/>
        </dgm:presLayoutVars>
      </dgm:prSet>
      <dgm:spPr/>
    </dgm:pt>
    <dgm:pt modelId="{0B91406C-396D-4BD6-B801-43940C2D157D}" type="pres">
      <dgm:prSet presAssocID="{941D72F4-B398-44A3-AAEB-CF4B5A10A8A5}" presName="sibTrans" presStyleLbl="sibTrans2D1" presStyleIdx="0" presStyleCnt="0"/>
      <dgm:spPr/>
    </dgm:pt>
    <dgm:pt modelId="{5BA32B73-A8DE-47D5-9182-CDB7F08252C5}" type="pres">
      <dgm:prSet presAssocID="{A2FC751E-0574-48EC-9C37-2A771AB81A4F}" presName="compNode" presStyleCnt="0"/>
      <dgm:spPr/>
    </dgm:pt>
    <dgm:pt modelId="{D4311422-87EF-4DD5-9799-2DD0279AB465}" type="pres">
      <dgm:prSet presAssocID="{A2FC751E-0574-48EC-9C37-2A771AB81A4F}" presName="iconBgRect" presStyleLbl="bgShp" presStyleIdx="1" presStyleCnt="6"/>
      <dgm:spPr/>
    </dgm:pt>
    <dgm:pt modelId="{238819CD-7DB3-4A4B-AB3A-C254027AD354}" type="pres">
      <dgm:prSet presAssocID="{A2FC751E-0574-48EC-9C37-2A771AB81A4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ngerprint"/>
        </a:ext>
      </dgm:extLst>
    </dgm:pt>
    <dgm:pt modelId="{3DA4182D-B1AA-43B1-9140-A1D5377005CB}" type="pres">
      <dgm:prSet presAssocID="{A2FC751E-0574-48EC-9C37-2A771AB81A4F}" presName="spaceRect" presStyleCnt="0"/>
      <dgm:spPr/>
    </dgm:pt>
    <dgm:pt modelId="{91A50C7C-AD38-40F8-A024-40EDB409DC6A}" type="pres">
      <dgm:prSet presAssocID="{A2FC751E-0574-48EC-9C37-2A771AB81A4F}" presName="textRect" presStyleLbl="revTx" presStyleIdx="1" presStyleCnt="6">
        <dgm:presLayoutVars>
          <dgm:chMax val="1"/>
          <dgm:chPref val="1"/>
        </dgm:presLayoutVars>
      </dgm:prSet>
      <dgm:spPr/>
    </dgm:pt>
    <dgm:pt modelId="{1877793F-F937-4EEC-BC9B-BF81A637AB78}" type="pres">
      <dgm:prSet presAssocID="{4B8C909F-1742-456E-8C1F-7EB33AD57A9E}" presName="sibTrans" presStyleLbl="sibTrans2D1" presStyleIdx="0" presStyleCnt="0"/>
      <dgm:spPr/>
    </dgm:pt>
    <dgm:pt modelId="{1E7446B1-2C4E-454C-9C7E-73520B3D0536}" type="pres">
      <dgm:prSet presAssocID="{543CAC18-6C0D-4421-9882-D1295EDDBE29}" presName="compNode" presStyleCnt="0"/>
      <dgm:spPr/>
    </dgm:pt>
    <dgm:pt modelId="{F5895128-88D7-4801-8EAD-9602EC22ABBE}" type="pres">
      <dgm:prSet presAssocID="{543CAC18-6C0D-4421-9882-D1295EDDBE29}" presName="iconBgRect" presStyleLbl="bgShp" presStyleIdx="2" presStyleCnt="6"/>
      <dgm:spPr/>
    </dgm:pt>
    <dgm:pt modelId="{BEB51AC3-4F0D-464B-BAE6-EC65CB3DC8F3}" type="pres">
      <dgm:prSet presAssocID="{543CAC18-6C0D-4421-9882-D1295EDDBE2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brary"/>
        </a:ext>
      </dgm:extLst>
    </dgm:pt>
    <dgm:pt modelId="{7CA095BA-0CF5-43D4-97CD-9CFDDB2A8DE5}" type="pres">
      <dgm:prSet presAssocID="{543CAC18-6C0D-4421-9882-D1295EDDBE29}" presName="spaceRect" presStyleCnt="0"/>
      <dgm:spPr/>
    </dgm:pt>
    <dgm:pt modelId="{8AB733C4-975C-4FBE-AAF0-B5775E331DE1}" type="pres">
      <dgm:prSet presAssocID="{543CAC18-6C0D-4421-9882-D1295EDDBE29}" presName="textRect" presStyleLbl="revTx" presStyleIdx="2" presStyleCnt="6">
        <dgm:presLayoutVars>
          <dgm:chMax val="1"/>
          <dgm:chPref val="1"/>
        </dgm:presLayoutVars>
      </dgm:prSet>
      <dgm:spPr/>
    </dgm:pt>
    <dgm:pt modelId="{523B91EA-BAFF-449F-915F-F661283DA364}" type="pres">
      <dgm:prSet presAssocID="{9516B892-B200-4094-BF32-A551CA9BBD7D}" presName="sibTrans" presStyleLbl="sibTrans2D1" presStyleIdx="0" presStyleCnt="0"/>
      <dgm:spPr/>
    </dgm:pt>
    <dgm:pt modelId="{A8A14C96-503D-407E-8D74-8BC4F878EC88}" type="pres">
      <dgm:prSet presAssocID="{665F769C-973C-42E0-AEAA-81B2C960AD14}" presName="compNode" presStyleCnt="0"/>
      <dgm:spPr/>
    </dgm:pt>
    <dgm:pt modelId="{B9F37C0C-941A-4687-ADAE-06F30C4BBCC0}" type="pres">
      <dgm:prSet presAssocID="{665F769C-973C-42E0-AEAA-81B2C960AD14}" presName="iconBgRect" presStyleLbl="bgShp" presStyleIdx="3" presStyleCnt="6"/>
      <dgm:spPr/>
    </dgm:pt>
    <dgm:pt modelId="{756A2114-9B71-47DB-9585-E4CA34D092F0}" type="pres">
      <dgm:prSet presAssocID="{665F769C-973C-42E0-AEAA-81B2C960AD1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tabase"/>
        </a:ext>
      </dgm:extLst>
    </dgm:pt>
    <dgm:pt modelId="{94BE00EA-5D73-47BE-A080-0F6EB11E3F3E}" type="pres">
      <dgm:prSet presAssocID="{665F769C-973C-42E0-AEAA-81B2C960AD14}" presName="spaceRect" presStyleCnt="0"/>
      <dgm:spPr/>
    </dgm:pt>
    <dgm:pt modelId="{8BAF0AF6-D17A-44A7-87A5-57FB61BAFC41}" type="pres">
      <dgm:prSet presAssocID="{665F769C-973C-42E0-AEAA-81B2C960AD14}" presName="textRect" presStyleLbl="revTx" presStyleIdx="3" presStyleCnt="6">
        <dgm:presLayoutVars>
          <dgm:chMax val="1"/>
          <dgm:chPref val="1"/>
        </dgm:presLayoutVars>
      </dgm:prSet>
      <dgm:spPr/>
    </dgm:pt>
    <dgm:pt modelId="{D647A380-33A6-4947-89AD-F7A29C49587D}" type="pres">
      <dgm:prSet presAssocID="{501FCDFB-C46A-4A33-84A2-05FC93BFA6B5}" presName="sibTrans" presStyleLbl="sibTrans2D1" presStyleIdx="0" presStyleCnt="0"/>
      <dgm:spPr/>
    </dgm:pt>
    <dgm:pt modelId="{37E65955-54E3-4129-9D68-6E4F83F8DF1A}" type="pres">
      <dgm:prSet presAssocID="{9FB18EE5-85FF-4CAA-AC48-35DA8DCD6978}" presName="compNode" presStyleCnt="0"/>
      <dgm:spPr/>
    </dgm:pt>
    <dgm:pt modelId="{EEA733ED-128C-4994-9570-BC8B6725488C}" type="pres">
      <dgm:prSet presAssocID="{9FB18EE5-85FF-4CAA-AC48-35DA8DCD6978}" presName="iconBgRect" presStyleLbl="bgShp" presStyleIdx="4" presStyleCnt="6"/>
      <dgm:spPr/>
    </dgm:pt>
    <dgm:pt modelId="{3313E34C-6095-4E47-8B80-CFFB1E3F597A}" type="pres">
      <dgm:prSet presAssocID="{9FB18EE5-85FF-4CAA-AC48-35DA8DCD697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ducation"/>
        </a:ext>
      </dgm:extLst>
    </dgm:pt>
    <dgm:pt modelId="{B4777228-54F3-4997-A8EB-9557BD25F4D0}" type="pres">
      <dgm:prSet presAssocID="{9FB18EE5-85FF-4CAA-AC48-35DA8DCD6978}" presName="spaceRect" presStyleCnt="0"/>
      <dgm:spPr/>
    </dgm:pt>
    <dgm:pt modelId="{752B1DE5-3875-47A3-BCA2-4B52C0143CB3}" type="pres">
      <dgm:prSet presAssocID="{9FB18EE5-85FF-4CAA-AC48-35DA8DCD6978}" presName="textRect" presStyleLbl="revTx" presStyleIdx="4" presStyleCnt="6">
        <dgm:presLayoutVars>
          <dgm:chMax val="1"/>
          <dgm:chPref val="1"/>
        </dgm:presLayoutVars>
      </dgm:prSet>
      <dgm:spPr/>
    </dgm:pt>
    <dgm:pt modelId="{C79057F1-B1DB-44A9-9913-F166E32195F8}" type="pres">
      <dgm:prSet presAssocID="{5170C7AE-D0D6-46A0-8410-19CF75F0E358}" presName="sibTrans" presStyleLbl="sibTrans2D1" presStyleIdx="0" presStyleCnt="0"/>
      <dgm:spPr/>
    </dgm:pt>
    <dgm:pt modelId="{74552B0E-F9D6-4EA2-8C1D-1D359E465B4E}" type="pres">
      <dgm:prSet presAssocID="{89070213-1174-4A31-9222-0F2AC6128167}" presName="compNode" presStyleCnt="0"/>
      <dgm:spPr/>
    </dgm:pt>
    <dgm:pt modelId="{FBF2DCFA-4D48-49E6-8F27-3DC41FB96684}" type="pres">
      <dgm:prSet presAssocID="{89070213-1174-4A31-9222-0F2AC6128167}" presName="iconBgRect" presStyleLbl="bgShp" presStyleIdx="5" presStyleCnt="6"/>
      <dgm:spPr/>
    </dgm:pt>
    <dgm:pt modelId="{C4CA6D24-EA24-4776-A1AE-4B2B4DF4DD14}" type="pres">
      <dgm:prSet presAssocID="{89070213-1174-4A31-9222-0F2AC612816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alth"/>
        </a:ext>
      </dgm:extLst>
    </dgm:pt>
    <dgm:pt modelId="{2C0B2D99-B1C7-4472-BAF7-CC775110C9ED}" type="pres">
      <dgm:prSet presAssocID="{89070213-1174-4A31-9222-0F2AC6128167}" presName="spaceRect" presStyleCnt="0"/>
      <dgm:spPr/>
    </dgm:pt>
    <dgm:pt modelId="{8262A84C-5512-4D5C-9191-5CD398D66E4C}" type="pres">
      <dgm:prSet presAssocID="{89070213-1174-4A31-9222-0F2AC6128167}" presName="textRect" presStyleLbl="revTx" presStyleIdx="5" presStyleCnt="6">
        <dgm:presLayoutVars>
          <dgm:chMax val="1"/>
          <dgm:chPref val="1"/>
        </dgm:presLayoutVars>
      </dgm:prSet>
      <dgm:spPr/>
    </dgm:pt>
  </dgm:ptLst>
  <dgm:cxnLst>
    <dgm:cxn modelId="{421D0806-1D6F-4E21-AED2-168ADB2E662F}" type="presOf" srcId="{4B8C909F-1742-456E-8C1F-7EB33AD57A9E}" destId="{1877793F-F937-4EEC-BC9B-BF81A637AB78}" srcOrd="0" destOrd="0" presId="urn:microsoft.com/office/officeart/2018/2/layout/IconCircleList"/>
    <dgm:cxn modelId="{D0784C0F-D3E1-485B-916A-A4FD4BB10592}" srcId="{3E0EED14-4908-456C-8E56-77456B39903D}" destId="{665F769C-973C-42E0-AEAA-81B2C960AD14}" srcOrd="3" destOrd="0" parTransId="{42AB9DA9-74A2-49D2-AC3B-C81138BBF596}" sibTransId="{501FCDFB-C46A-4A33-84A2-05FC93BFA6B5}"/>
    <dgm:cxn modelId="{72E1AD12-6C3C-4CCA-9708-FA67866CCD6A}" srcId="{3E0EED14-4908-456C-8E56-77456B39903D}" destId="{A2FC751E-0574-48EC-9C37-2A771AB81A4F}" srcOrd="1" destOrd="0" parTransId="{19B4881D-2D49-4677-BCD5-74830A41F867}" sibTransId="{4B8C909F-1742-456E-8C1F-7EB33AD57A9E}"/>
    <dgm:cxn modelId="{01073327-0DFA-4ED1-A556-C56F53974D0B}" type="presOf" srcId="{3E0EED14-4908-456C-8E56-77456B39903D}" destId="{349A0964-CCC2-46BC-BC28-EF37607BD84D}" srcOrd="0" destOrd="0" presId="urn:microsoft.com/office/officeart/2018/2/layout/IconCircleList"/>
    <dgm:cxn modelId="{7A20DC40-A649-4307-B2EC-ECC31EA7A826}" srcId="{3E0EED14-4908-456C-8E56-77456B39903D}" destId="{7B7CF32B-C65D-415F-A3D7-B1A8E500A7AB}" srcOrd="0" destOrd="0" parTransId="{4156CDDF-304B-4AB6-AB4F-D5A4BC323701}" sibTransId="{941D72F4-B398-44A3-AAEB-CF4B5A10A8A5}"/>
    <dgm:cxn modelId="{3A5B6249-AA23-4055-9AA4-58F147077545}" type="presOf" srcId="{5170C7AE-D0D6-46A0-8410-19CF75F0E358}" destId="{C79057F1-B1DB-44A9-9913-F166E32195F8}" srcOrd="0" destOrd="0" presId="urn:microsoft.com/office/officeart/2018/2/layout/IconCircleList"/>
    <dgm:cxn modelId="{E4C4AC4C-9464-4D62-889B-D51D865AC9D1}" type="presOf" srcId="{7B7CF32B-C65D-415F-A3D7-B1A8E500A7AB}" destId="{702E2BDF-A239-40FB-80F7-1A0B485BD205}" srcOrd="0" destOrd="0" presId="urn:microsoft.com/office/officeart/2018/2/layout/IconCircleList"/>
    <dgm:cxn modelId="{FF63054E-BB55-497D-92A6-39B30BE32448}" srcId="{3E0EED14-4908-456C-8E56-77456B39903D}" destId="{89070213-1174-4A31-9222-0F2AC6128167}" srcOrd="5" destOrd="0" parTransId="{7446A414-D4BB-46B9-B8B7-2F860B17A8D7}" sibTransId="{58D3258E-E2B8-47A5-A763-8EBEB9A5C942}"/>
    <dgm:cxn modelId="{22DC3053-1EE8-461A-9DCA-2B8665274603}" type="presOf" srcId="{89070213-1174-4A31-9222-0F2AC6128167}" destId="{8262A84C-5512-4D5C-9191-5CD398D66E4C}" srcOrd="0" destOrd="0" presId="urn:microsoft.com/office/officeart/2018/2/layout/IconCircleList"/>
    <dgm:cxn modelId="{F443F07C-1DA7-4664-ADC5-009C048D6655}" type="presOf" srcId="{543CAC18-6C0D-4421-9882-D1295EDDBE29}" destId="{8AB733C4-975C-4FBE-AAF0-B5775E331DE1}" srcOrd="0" destOrd="0" presId="urn:microsoft.com/office/officeart/2018/2/layout/IconCircleList"/>
    <dgm:cxn modelId="{445C7180-ADD9-47C2-8A95-7F22046AA010}" type="presOf" srcId="{941D72F4-B398-44A3-AAEB-CF4B5A10A8A5}" destId="{0B91406C-396D-4BD6-B801-43940C2D157D}" srcOrd="0" destOrd="0" presId="urn:microsoft.com/office/officeart/2018/2/layout/IconCircleList"/>
    <dgm:cxn modelId="{D04D2A92-1601-445D-8FF5-37FE8A0C8E30}" type="presOf" srcId="{A2FC751E-0574-48EC-9C37-2A771AB81A4F}" destId="{91A50C7C-AD38-40F8-A024-40EDB409DC6A}" srcOrd="0" destOrd="0" presId="urn:microsoft.com/office/officeart/2018/2/layout/IconCircleList"/>
    <dgm:cxn modelId="{D9268FBB-4213-4F6A-8C42-01663705965B}" type="presOf" srcId="{9516B892-B200-4094-BF32-A551CA9BBD7D}" destId="{523B91EA-BAFF-449F-915F-F661283DA364}" srcOrd="0" destOrd="0" presId="urn:microsoft.com/office/officeart/2018/2/layout/IconCircleList"/>
    <dgm:cxn modelId="{32B122BD-9660-479F-B0B1-4BA6DB6EA764}" srcId="{3E0EED14-4908-456C-8E56-77456B39903D}" destId="{543CAC18-6C0D-4421-9882-D1295EDDBE29}" srcOrd="2" destOrd="0" parTransId="{62F4157A-D9B1-4766-A9CB-0A8236F6A08A}" sibTransId="{9516B892-B200-4094-BF32-A551CA9BBD7D}"/>
    <dgm:cxn modelId="{1DEBFAE0-BA33-46CE-9CC5-FE582ED9974C}" type="presOf" srcId="{665F769C-973C-42E0-AEAA-81B2C960AD14}" destId="{8BAF0AF6-D17A-44A7-87A5-57FB61BAFC41}" srcOrd="0" destOrd="0" presId="urn:microsoft.com/office/officeart/2018/2/layout/IconCircleList"/>
    <dgm:cxn modelId="{202410E5-AD2E-4092-87CD-3502850E9B47}" srcId="{3E0EED14-4908-456C-8E56-77456B39903D}" destId="{9FB18EE5-85FF-4CAA-AC48-35DA8DCD6978}" srcOrd="4" destOrd="0" parTransId="{969FDCBB-EDA7-4FF1-B472-8ADDA1B76BFD}" sibTransId="{5170C7AE-D0D6-46A0-8410-19CF75F0E358}"/>
    <dgm:cxn modelId="{C9A622E8-BC6F-47F5-951E-42DC7A80E0F4}" type="presOf" srcId="{501FCDFB-C46A-4A33-84A2-05FC93BFA6B5}" destId="{D647A380-33A6-4947-89AD-F7A29C49587D}" srcOrd="0" destOrd="0" presId="urn:microsoft.com/office/officeart/2018/2/layout/IconCircleList"/>
    <dgm:cxn modelId="{4E2DB9F3-CB6F-48C9-9A13-D1F6941997AB}" type="presOf" srcId="{9FB18EE5-85FF-4CAA-AC48-35DA8DCD6978}" destId="{752B1DE5-3875-47A3-BCA2-4B52C0143CB3}" srcOrd="0" destOrd="0" presId="urn:microsoft.com/office/officeart/2018/2/layout/IconCircleList"/>
    <dgm:cxn modelId="{DA6BE36A-4898-4FAB-9983-0956BF2A63B5}" type="presParOf" srcId="{349A0964-CCC2-46BC-BC28-EF37607BD84D}" destId="{7CA0D142-D1AA-46B7-B411-F5A5F306972D}" srcOrd="0" destOrd="0" presId="urn:microsoft.com/office/officeart/2018/2/layout/IconCircleList"/>
    <dgm:cxn modelId="{4599F661-79B6-4C6C-BB79-1F8BA388A53E}" type="presParOf" srcId="{7CA0D142-D1AA-46B7-B411-F5A5F306972D}" destId="{D4CB2FDB-FF22-4307-B12A-B8E89EB6A946}" srcOrd="0" destOrd="0" presId="urn:microsoft.com/office/officeart/2018/2/layout/IconCircleList"/>
    <dgm:cxn modelId="{3ED49263-756C-4D9B-A431-99BB1B155A3C}" type="presParOf" srcId="{D4CB2FDB-FF22-4307-B12A-B8E89EB6A946}" destId="{69560567-B9BE-4FED-9C15-492563EF54D5}" srcOrd="0" destOrd="0" presId="urn:microsoft.com/office/officeart/2018/2/layout/IconCircleList"/>
    <dgm:cxn modelId="{1851BAD4-DD4D-4809-9D7C-3BECF72C4A1F}" type="presParOf" srcId="{D4CB2FDB-FF22-4307-B12A-B8E89EB6A946}" destId="{2FC4065C-C541-45CD-87C9-04B252C135C3}" srcOrd="1" destOrd="0" presId="urn:microsoft.com/office/officeart/2018/2/layout/IconCircleList"/>
    <dgm:cxn modelId="{2E80FC9D-E8AA-414A-A221-8F7B0AF7C9CA}" type="presParOf" srcId="{D4CB2FDB-FF22-4307-B12A-B8E89EB6A946}" destId="{A659A2C5-0344-47D0-B09D-B28DE5600B73}" srcOrd="2" destOrd="0" presId="urn:microsoft.com/office/officeart/2018/2/layout/IconCircleList"/>
    <dgm:cxn modelId="{E25CE5FD-39C9-49C7-9602-7A40185044C7}" type="presParOf" srcId="{D4CB2FDB-FF22-4307-B12A-B8E89EB6A946}" destId="{702E2BDF-A239-40FB-80F7-1A0B485BD205}" srcOrd="3" destOrd="0" presId="urn:microsoft.com/office/officeart/2018/2/layout/IconCircleList"/>
    <dgm:cxn modelId="{1E452644-3734-4E49-B2EA-B0E772FAE91D}" type="presParOf" srcId="{7CA0D142-D1AA-46B7-B411-F5A5F306972D}" destId="{0B91406C-396D-4BD6-B801-43940C2D157D}" srcOrd="1" destOrd="0" presId="urn:microsoft.com/office/officeart/2018/2/layout/IconCircleList"/>
    <dgm:cxn modelId="{F03A78DC-7688-413F-9A07-9605729E03B8}" type="presParOf" srcId="{7CA0D142-D1AA-46B7-B411-F5A5F306972D}" destId="{5BA32B73-A8DE-47D5-9182-CDB7F08252C5}" srcOrd="2" destOrd="0" presId="urn:microsoft.com/office/officeart/2018/2/layout/IconCircleList"/>
    <dgm:cxn modelId="{66D13D5E-EB01-4519-8AE8-A1CD2D155651}" type="presParOf" srcId="{5BA32B73-A8DE-47D5-9182-CDB7F08252C5}" destId="{D4311422-87EF-4DD5-9799-2DD0279AB465}" srcOrd="0" destOrd="0" presId="urn:microsoft.com/office/officeart/2018/2/layout/IconCircleList"/>
    <dgm:cxn modelId="{F7E1C5A6-96C3-46A3-A4FC-78D4BCA55390}" type="presParOf" srcId="{5BA32B73-A8DE-47D5-9182-CDB7F08252C5}" destId="{238819CD-7DB3-4A4B-AB3A-C254027AD354}" srcOrd="1" destOrd="0" presId="urn:microsoft.com/office/officeart/2018/2/layout/IconCircleList"/>
    <dgm:cxn modelId="{E27D9E5E-983C-4BDD-A21D-9B0688B3722A}" type="presParOf" srcId="{5BA32B73-A8DE-47D5-9182-CDB7F08252C5}" destId="{3DA4182D-B1AA-43B1-9140-A1D5377005CB}" srcOrd="2" destOrd="0" presId="urn:microsoft.com/office/officeart/2018/2/layout/IconCircleList"/>
    <dgm:cxn modelId="{1201D325-4709-4F01-90E4-B1B203C369CF}" type="presParOf" srcId="{5BA32B73-A8DE-47D5-9182-CDB7F08252C5}" destId="{91A50C7C-AD38-40F8-A024-40EDB409DC6A}" srcOrd="3" destOrd="0" presId="urn:microsoft.com/office/officeart/2018/2/layout/IconCircleList"/>
    <dgm:cxn modelId="{BA687865-F289-4D74-B845-B34BE57695BC}" type="presParOf" srcId="{7CA0D142-D1AA-46B7-B411-F5A5F306972D}" destId="{1877793F-F937-4EEC-BC9B-BF81A637AB78}" srcOrd="3" destOrd="0" presId="urn:microsoft.com/office/officeart/2018/2/layout/IconCircleList"/>
    <dgm:cxn modelId="{45A22605-ABE5-4E21-BD6E-3A91FA2FF3C0}" type="presParOf" srcId="{7CA0D142-D1AA-46B7-B411-F5A5F306972D}" destId="{1E7446B1-2C4E-454C-9C7E-73520B3D0536}" srcOrd="4" destOrd="0" presId="urn:microsoft.com/office/officeart/2018/2/layout/IconCircleList"/>
    <dgm:cxn modelId="{6E2D307F-3F3B-4EE3-964A-40DA508CE7DA}" type="presParOf" srcId="{1E7446B1-2C4E-454C-9C7E-73520B3D0536}" destId="{F5895128-88D7-4801-8EAD-9602EC22ABBE}" srcOrd="0" destOrd="0" presId="urn:microsoft.com/office/officeart/2018/2/layout/IconCircleList"/>
    <dgm:cxn modelId="{6F47A5EA-E5C9-423B-B126-A06AEADDF22F}" type="presParOf" srcId="{1E7446B1-2C4E-454C-9C7E-73520B3D0536}" destId="{BEB51AC3-4F0D-464B-BAE6-EC65CB3DC8F3}" srcOrd="1" destOrd="0" presId="urn:microsoft.com/office/officeart/2018/2/layout/IconCircleList"/>
    <dgm:cxn modelId="{D9F525A4-8A21-4961-9E50-87473A853853}" type="presParOf" srcId="{1E7446B1-2C4E-454C-9C7E-73520B3D0536}" destId="{7CA095BA-0CF5-43D4-97CD-9CFDDB2A8DE5}" srcOrd="2" destOrd="0" presId="urn:microsoft.com/office/officeart/2018/2/layout/IconCircleList"/>
    <dgm:cxn modelId="{8224D55C-F2BB-4DD8-9768-C43691E22C44}" type="presParOf" srcId="{1E7446B1-2C4E-454C-9C7E-73520B3D0536}" destId="{8AB733C4-975C-4FBE-AAF0-B5775E331DE1}" srcOrd="3" destOrd="0" presId="urn:microsoft.com/office/officeart/2018/2/layout/IconCircleList"/>
    <dgm:cxn modelId="{6D6FE0D8-7AE8-42D7-80B6-5E4500BF138A}" type="presParOf" srcId="{7CA0D142-D1AA-46B7-B411-F5A5F306972D}" destId="{523B91EA-BAFF-449F-915F-F661283DA364}" srcOrd="5" destOrd="0" presId="urn:microsoft.com/office/officeart/2018/2/layout/IconCircleList"/>
    <dgm:cxn modelId="{BF069F0B-7B92-4BA1-8EEC-7516CF3C4B4A}" type="presParOf" srcId="{7CA0D142-D1AA-46B7-B411-F5A5F306972D}" destId="{A8A14C96-503D-407E-8D74-8BC4F878EC88}" srcOrd="6" destOrd="0" presId="urn:microsoft.com/office/officeart/2018/2/layout/IconCircleList"/>
    <dgm:cxn modelId="{FA2DB313-341D-4B4E-967A-586C847DB118}" type="presParOf" srcId="{A8A14C96-503D-407E-8D74-8BC4F878EC88}" destId="{B9F37C0C-941A-4687-ADAE-06F30C4BBCC0}" srcOrd="0" destOrd="0" presId="urn:microsoft.com/office/officeart/2018/2/layout/IconCircleList"/>
    <dgm:cxn modelId="{513AD822-BC5A-43C1-A7EC-A64CF18F94F4}" type="presParOf" srcId="{A8A14C96-503D-407E-8D74-8BC4F878EC88}" destId="{756A2114-9B71-47DB-9585-E4CA34D092F0}" srcOrd="1" destOrd="0" presId="urn:microsoft.com/office/officeart/2018/2/layout/IconCircleList"/>
    <dgm:cxn modelId="{D06901FF-F39F-477C-9C4B-6E4CD2E1EE18}" type="presParOf" srcId="{A8A14C96-503D-407E-8D74-8BC4F878EC88}" destId="{94BE00EA-5D73-47BE-A080-0F6EB11E3F3E}" srcOrd="2" destOrd="0" presId="urn:microsoft.com/office/officeart/2018/2/layout/IconCircleList"/>
    <dgm:cxn modelId="{C68B0278-9059-4042-BDCD-A34988661A9F}" type="presParOf" srcId="{A8A14C96-503D-407E-8D74-8BC4F878EC88}" destId="{8BAF0AF6-D17A-44A7-87A5-57FB61BAFC41}" srcOrd="3" destOrd="0" presId="urn:microsoft.com/office/officeart/2018/2/layout/IconCircleList"/>
    <dgm:cxn modelId="{E10A16D6-2326-43B1-8BFC-28B1AE770D56}" type="presParOf" srcId="{7CA0D142-D1AA-46B7-B411-F5A5F306972D}" destId="{D647A380-33A6-4947-89AD-F7A29C49587D}" srcOrd="7" destOrd="0" presId="urn:microsoft.com/office/officeart/2018/2/layout/IconCircleList"/>
    <dgm:cxn modelId="{0899494F-100A-49BC-A0D9-A510ED7FE0BA}" type="presParOf" srcId="{7CA0D142-D1AA-46B7-B411-F5A5F306972D}" destId="{37E65955-54E3-4129-9D68-6E4F83F8DF1A}" srcOrd="8" destOrd="0" presId="urn:microsoft.com/office/officeart/2018/2/layout/IconCircleList"/>
    <dgm:cxn modelId="{B070707B-CCFB-4C65-A401-A53E9101FCDE}" type="presParOf" srcId="{37E65955-54E3-4129-9D68-6E4F83F8DF1A}" destId="{EEA733ED-128C-4994-9570-BC8B6725488C}" srcOrd="0" destOrd="0" presId="urn:microsoft.com/office/officeart/2018/2/layout/IconCircleList"/>
    <dgm:cxn modelId="{2D315242-FED4-4240-85DF-0072FD2326CE}" type="presParOf" srcId="{37E65955-54E3-4129-9D68-6E4F83F8DF1A}" destId="{3313E34C-6095-4E47-8B80-CFFB1E3F597A}" srcOrd="1" destOrd="0" presId="urn:microsoft.com/office/officeart/2018/2/layout/IconCircleList"/>
    <dgm:cxn modelId="{84F96E19-2097-45E7-A89D-57BFCCA43BDC}" type="presParOf" srcId="{37E65955-54E3-4129-9D68-6E4F83F8DF1A}" destId="{B4777228-54F3-4997-A8EB-9557BD25F4D0}" srcOrd="2" destOrd="0" presId="urn:microsoft.com/office/officeart/2018/2/layout/IconCircleList"/>
    <dgm:cxn modelId="{F7139511-08C6-486B-8075-06E924ECA30D}" type="presParOf" srcId="{37E65955-54E3-4129-9D68-6E4F83F8DF1A}" destId="{752B1DE5-3875-47A3-BCA2-4B52C0143CB3}" srcOrd="3" destOrd="0" presId="urn:microsoft.com/office/officeart/2018/2/layout/IconCircleList"/>
    <dgm:cxn modelId="{09B1E537-6BC7-45A1-AF16-E957C7424BD2}" type="presParOf" srcId="{7CA0D142-D1AA-46B7-B411-F5A5F306972D}" destId="{C79057F1-B1DB-44A9-9913-F166E32195F8}" srcOrd="9" destOrd="0" presId="urn:microsoft.com/office/officeart/2018/2/layout/IconCircleList"/>
    <dgm:cxn modelId="{E932B7B4-AB03-4619-8A93-E46E03762B27}" type="presParOf" srcId="{7CA0D142-D1AA-46B7-B411-F5A5F306972D}" destId="{74552B0E-F9D6-4EA2-8C1D-1D359E465B4E}" srcOrd="10" destOrd="0" presId="urn:microsoft.com/office/officeart/2018/2/layout/IconCircleList"/>
    <dgm:cxn modelId="{626AB681-B832-4A68-A038-1F5C469D6F1D}" type="presParOf" srcId="{74552B0E-F9D6-4EA2-8C1D-1D359E465B4E}" destId="{FBF2DCFA-4D48-49E6-8F27-3DC41FB96684}" srcOrd="0" destOrd="0" presId="urn:microsoft.com/office/officeart/2018/2/layout/IconCircleList"/>
    <dgm:cxn modelId="{2B34448E-A57F-4DAA-8FFE-5227F8EE1165}" type="presParOf" srcId="{74552B0E-F9D6-4EA2-8C1D-1D359E465B4E}" destId="{C4CA6D24-EA24-4776-A1AE-4B2B4DF4DD14}" srcOrd="1" destOrd="0" presId="urn:microsoft.com/office/officeart/2018/2/layout/IconCircleList"/>
    <dgm:cxn modelId="{D189E7BC-0F36-41C7-A21D-85EE1E011AFA}" type="presParOf" srcId="{74552B0E-F9D6-4EA2-8C1D-1D359E465B4E}" destId="{2C0B2D99-B1C7-4472-BAF7-CC775110C9ED}" srcOrd="2" destOrd="0" presId="urn:microsoft.com/office/officeart/2018/2/layout/IconCircleList"/>
    <dgm:cxn modelId="{0A603FF2-E412-49EF-8BF5-6F508C3D9C26}" type="presParOf" srcId="{74552B0E-F9D6-4EA2-8C1D-1D359E465B4E}" destId="{8262A84C-5512-4D5C-9191-5CD398D66E4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9EB057-0A13-42FC-8ADF-81A68BEFBB9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4FD4E47-CD9A-435B-BFA2-8A08119F3BE5}">
      <dgm:prSet/>
      <dgm:spPr/>
      <dgm:t>
        <a:bodyPr/>
        <a:lstStyle/>
        <a:p>
          <a:pPr>
            <a:lnSpc>
              <a:spcPct val="100000"/>
            </a:lnSpc>
          </a:pPr>
          <a:r>
            <a:rPr lang="en-GB" dirty="0"/>
            <a:t>The Dental environment</a:t>
          </a:r>
          <a:endParaRPr lang="en-US" dirty="0"/>
        </a:p>
      </dgm:t>
    </dgm:pt>
    <dgm:pt modelId="{3A9FA375-8148-4226-923C-2DBC6C6169D0}" type="parTrans" cxnId="{676776F2-3932-4045-A77F-6D94B5255D32}">
      <dgm:prSet/>
      <dgm:spPr/>
      <dgm:t>
        <a:bodyPr/>
        <a:lstStyle/>
        <a:p>
          <a:endParaRPr lang="en-US"/>
        </a:p>
      </dgm:t>
    </dgm:pt>
    <dgm:pt modelId="{6CCB17D0-BF3F-4D03-BE4A-D9700DC0EC64}" type="sibTrans" cxnId="{676776F2-3932-4045-A77F-6D94B5255D32}">
      <dgm:prSet/>
      <dgm:spPr/>
      <dgm:t>
        <a:bodyPr/>
        <a:lstStyle/>
        <a:p>
          <a:endParaRPr lang="en-US"/>
        </a:p>
      </dgm:t>
    </dgm:pt>
    <dgm:pt modelId="{E7A50057-9DAC-4D12-8D2E-73C6986FF267}">
      <dgm:prSet/>
      <dgm:spPr/>
      <dgm:t>
        <a:bodyPr/>
        <a:lstStyle/>
        <a:p>
          <a:pPr>
            <a:lnSpc>
              <a:spcPct val="100000"/>
            </a:lnSpc>
          </a:pPr>
          <a:r>
            <a:rPr lang="en-GB" dirty="0"/>
            <a:t>Care provision</a:t>
          </a:r>
          <a:endParaRPr lang="en-US" dirty="0"/>
        </a:p>
      </dgm:t>
    </dgm:pt>
    <dgm:pt modelId="{F0E1A2F3-F0E1-4D4E-B0F9-A4AAB582BC74}" type="parTrans" cxnId="{7BFD5136-8CF8-4EA6-A7E3-3A97DAA5F276}">
      <dgm:prSet/>
      <dgm:spPr/>
      <dgm:t>
        <a:bodyPr/>
        <a:lstStyle/>
        <a:p>
          <a:endParaRPr lang="en-US"/>
        </a:p>
      </dgm:t>
    </dgm:pt>
    <dgm:pt modelId="{0B2D8AFE-BC48-488D-A8A2-FDE78C728D39}" type="sibTrans" cxnId="{7BFD5136-8CF8-4EA6-A7E3-3A97DAA5F276}">
      <dgm:prSet/>
      <dgm:spPr/>
      <dgm:t>
        <a:bodyPr/>
        <a:lstStyle/>
        <a:p>
          <a:endParaRPr lang="en-US"/>
        </a:p>
      </dgm:t>
    </dgm:pt>
    <dgm:pt modelId="{89BA1A08-60B6-4A87-9F65-48F887264AA6}">
      <dgm:prSet/>
      <dgm:spPr/>
      <dgm:t>
        <a:bodyPr/>
        <a:lstStyle/>
        <a:p>
          <a:pPr>
            <a:lnSpc>
              <a:spcPct val="100000"/>
            </a:lnSpc>
          </a:pPr>
          <a:r>
            <a:rPr lang="en-GB" dirty="0"/>
            <a:t>Carers a skills</a:t>
          </a:r>
          <a:endParaRPr lang="en-US" dirty="0"/>
        </a:p>
      </dgm:t>
    </dgm:pt>
    <dgm:pt modelId="{ABB71BE1-1C66-4BAA-853D-DF8C8CF862F8}" type="parTrans" cxnId="{6CDE0BDE-1BFE-41FF-A533-10773EF9DACD}">
      <dgm:prSet/>
      <dgm:spPr/>
      <dgm:t>
        <a:bodyPr/>
        <a:lstStyle/>
        <a:p>
          <a:endParaRPr lang="en-US"/>
        </a:p>
      </dgm:t>
    </dgm:pt>
    <dgm:pt modelId="{226E34A1-B624-4686-AC3C-AF1A3AD17B50}" type="sibTrans" cxnId="{6CDE0BDE-1BFE-41FF-A533-10773EF9DACD}">
      <dgm:prSet/>
      <dgm:spPr/>
      <dgm:t>
        <a:bodyPr/>
        <a:lstStyle/>
        <a:p>
          <a:endParaRPr lang="en-US"/>
        </a:p>
      </dgm:t>
    </dgm:pt>
    <dgm:pt modelId="{19B7D4A1-DCC7-4634-AC01-EDACC502723F}">
      <dgm:prSet/>
      <dgm:spPr/>
      <dgm:t>
        <a:bodyPr/>
        <a:lstStyle/>
        <a:p>
          <a:pPr>
            <a:lnSpc>
              <a:spcPct val="100000"/>
            </a:lnSpc>
          </a:pPr>
          <a:r>
            <a:rPr lang="en-GB" dirty="0"/>
            <a:t>Good practices</a:t>
          </a:r>
          <a:endParaRPr lang="en-US" dirty="0"/>
        </a:p>
      </dgm:t>
    </dgm:pt>
    <dgm:pt modelId="{386989CB-9BCC-443C-AC38-A8439D88792F}" type="parTrans" cxnId="{A4394D98-7C06-4196-BBBB-E54720CCBE07}">
      <dgm:prSet/>
      <dgm:spPr/>
      <dgm:t>
        <a:bodyPr/>
        <a:lstStyle/>
        <a:p>
          <a:endParaRPr lang="en-US"/>
        </a:p>
      </dgm:t>
    </dgm:pt>
    <dgm:pt modelId="{CD083939-8803-4F21-85F1-EDF71E63F145}" type="sibTrans" cxnId="{A4394D98-7C06-4196-BBBB-E54720CCBE07}">
      <dgm:prSet/>
      <dgm:spPr/>
      <dgm:t>
        <a:bodyPr/>
        <a:lstStyle/>
        <a:p>
          <a:endParaRPr lang="en-US"/>
        </a:p>
      </dgm:t>
    </dgm:pt>
    <dgm:pt modelId="{9596C3DF-8F6E-480A-AF5F-1ED6A87F8F67}" type="pres">
      <dgm:prSet presAssocID="{E09EB057-0A13-42FC-8ADF-81A68BEFBB96}" presName="root" presStyleCnt="0">
        <dgm:presLayoutVars>
          <dgm:dir/>
          <dgm:resizeHandles val="exact"/>
        </dgm:presLayoutVars>
      </dgm:prSet>
      <dgm:spPr/>
    </dgm:pt>
    <dgm:pt modelId="{2F9907E9-0259-4490-A4E0-6D08CDB07905}" type="pres">
      <dgm:prSet presAssocID="{A4FD4E47-CD9A-435B-BFA2-8A08119F3BE5}" presName="compNode" presStyleCnt="0"/>
      <dgm:spPr/>
    </dgm:pt>
    <dgm:pt modelId="{2B56BA93-566C-4CFF-B0A8-601639522088}" type="pres">
      <dgm:prSet presAssocID="{A4FD4E47-CD9A-435B-BFA2-8A08119F3BE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oth"/>
        </a:ext>
      </dgm:extLst>
    </dgm:pt>
    <dgm:pt modelId="{7D8C6489-C129-45EB-93C5-35C82EE082D8}" type="pres">
      <dgm:prSet presAssocID="{A4FD4E47-CD9A-435B-BFA2-8A08119F3BE5}" presName="spaceRect" presStyleCnt="0"/>
      <dgm:spPr/>
    </dgm:pt>
    <dgm:pt modelId="{1856D985-7D03-44A4-8861-405614AE0A7F}" type="pres">
      <dgm:prSet presAssocID="{A4FD4E47-CD9A-435B-BFA2-8A08119F3BE5}" presName="textRect" presStyleLbl="revTx" presStyleIdx="0" presStyleCnt="4">
        <dgm:presLayoutVars>
          <dgm:chMax val="1"/>
          <dgm:chPref val="1"/>
        </dgm:presLayoutVars>
      </dgm:prSet>
      <dgm:spPr/>
    </dgm:pt>
    <dgm:pt modelId="{51EDE5B1-AB08-4ED1-B3C5-6A76CE22D1A5}" type="pres">
      <dgm:prSet presAssocID="{6CCB17D0-BF3F-4D03-BE4A-D9700DC0EC64}" presName="sibTrans" presStyleCnt="0"/>
      <dgm:spPr/>
    </dgm:pt>
    <dgm:pt modelId="{EAB22182-9E16-4D38-B2C6-9D6FF4867B8D}" type="pres">
      <dgm:prSet presAssocID="{E7A50057-9DAC-4D12-8D2E-73C6986FF267}" presName="compNode" presStyleCnt="0"/>
      <dgm:spPr/>
    </dgm:pt>
    <dgm:pt modelId="{3B53F117-1DB2-4FA7-9BA2-9456FE09D57F}" type="pres">
      <dgm:prSet presAssocID="{E7A50057-9DAC-4D12-8D2E-73C6986FF26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5A50FE0D-E11B-494E-9EF8-44EEF48CB2E9}" type="pres">
      <dgm:prSet presAssocID="{E7A50057-9DAC-4D12-8D2E-73C6986FF267}" presName="spaceRect" presStyleCnt="0"/>
      <dgm:spPr/>
    </dgm:pt>
    <dgm:pt modelId="{47F7C26D-E267-4C3C-8D46-844453A915AA}" type="pres">
      <dgm:prSet presAssocID="{E7A50057-9DAC-4D12-8D2E-73C6986FF267}" presName="textRect" presStyleLbl="revTx" presStyleIdx="1" presStyleCnt="4">
        <dgm:presLayoutVars>
          <dgm:chMax val="1"/>
          <dgm:chPref val="1"/>
        </dgm:presLayoutVars>
      </dgm:prSet>
      <dgm:spPr/>
    </dgm:pt>
    <dgm:pt modelId="{9027BA7B-288A-49EF-8D29-FCCB5887CA36}" type="pres">
      <dgm:prSet presAssocID="{0B2D8AFE-BC48-488D-A8A2-FDE78C728D39}" presName="sibTrans" presStyleCnt="0"/>
      <dgm:spPr/>
    </dgm:pt>
    <dgm:pt modelId="{025B3DD5-B54B-4105-8210-766A17341AA6}" type="pres">
      <dgm:prSet presAssocID="{89BA1A08-60B6-4A87-9F65-48F887264AA6}" presName="compNode" presStyleCnt="0"/>
      <dgm:spPr/>
    </dgm:pt>
    <dgm:pt modelId="{1140C58A-452E-402B-87C2-DB95490FBC90}" type="pres">
      <dgm:prSet presAssocID="{89BA1A08-60B6-4A87-9F65-48F887264AA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gaphone"/>
        </a:ext>
      </dgm:extLst>
    </dgm:pt>
    <dgm:pt modelId="{6FE2D903-1DD3-43AC-9EAC-2DB568FD4441}" type="pres">
      <dgm:prSet presAssocID="{89BA1A08-60B6-4A87-9F65-48F887264AA6}" presName="spaceRect" presStyleCnt="0"/>
      <dgm:spPr/>
    </dgm:pt>
    <dgm:pt modelId="{5D47E6FB-854A-4171-8BD0-90CDEF468A2B}" type="pres">
      <dgm:prSet presAssocID="{89BA1A08-60B6-4A87-9F65-48F887264AA6}" presName="textRect" presStyleLbl="revTx" presStyleIdx="2" presStyleCnt="4">
        <dgm:presLayoutVars>
          <dgm:chMax val="1"/>
          <dgm:chPref val="1"/>
        </dgm:presLayoutVars>
      </dgm:prSet>
      <dgm:spPr/>
    </dgm:pt>
    <dgm:pt modelId="{9E576B9A-B59F-4284-BDEC-2C179C1D763D}" type="pres">
      <dgm:prSet presAssocID="{226E34A1-B624-4686-AC3C-AF1A3AD17B50}" presName="sibTrans" presStyleCnt="0"/>
      <dgm:spPr/>
    </dgm:pt>
    <dgm:pt modelId="{2A8B2EF6-24D6-401C-8375-DB99CF79F43A}" type="pres">
      <dgm:prSet presAssocID="{19B7D4A1-DCC7-4634-AC01-EDACC502723F}" presName="compNode" presStyleCnt="0"/>
      <dgm:spPr/>
    </dgm:pt>
    <dgm:pt modelId="{0BEE1A00-DB4B-403A-8AF7-44E066644687}" type="pres">
      <dgm:prSet presAssocID="{19B7D4A1-DCC7-4634-AC01-EDACC502723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73342CDF-B79A-4143-9846-8FD4411DAE74}" type="pres">
      <dgm:prSet presAssocID="{19B7D4A1-DCC7-4634-AC01-EDACC502723F}" presName="spaceRect" presStyleCnt="0"/>
      <dgm:spPr/>
    </dgm:pt>
    <dgm:pt modelId="{CA083782-357D-413E-8076-2C919B9F18FC}" type="pres">
      <dgm:prSet presAssocID="{19B7D4A1-DCC7-4634-AC01-EDACC502723F}" presName="textRect" presStyleLbl="revTx" presStyleIdx="3" presStyleCnt="4">
        <dgm:presLayoutVars>
          <dgm:chMax val="1"/>
          <dgm:chPref val="1"/>
        </dgm:presLayoutVars>
      </dgm:prSet>
      <dgm:spPr/>
    </dgm:pt>
  </dgm:ptLst>
  <dgm:cxnLst>
    <dgm:cxn modelId="{EEF87E15-1A92-4C0F-8CF6-FCC853A917DF}" type="presOf" srcId="{E09EB057-0A13-42FC-8ADF-81A68BEFBB96}" destId="{9596C3DF-8F6E-480A-AF5F-1ED6A87F8F67}" srcOrd="0" destOrd="0" presId="urn:microsoft.com/office/officeart/2018/2/layout/IconLabelList"/>
    <dgm:cxn modelId="{07241522-CFAB-468C-B8C6-672D83BF9F3E}" type="presOf" srcId="{E7A50057-9DAC-4D12-8D2E-73C6986FF267}" destId="{47F7C26D-E267-4C3C-8D46-844453A915AA}" srcOrd="0" destOrd="0" presId="urn:microsoft.com/office/officeart/2018/2/layout/IconLabelList"/>
    <dgm:cxn modelId="{7BFD5136-8CF8-4EA6-A7E3-3A97DAA5F276}" srcId="{E09EB057-0A13-42FC-8ADF-81A68BEFBB96}" destId="{E7A50057-9DAC-4D12-8D2E-73C6986FF267}" srcOrd="1" destOrd="0" parTransId="{F0E1A2F3-F0E1-4D4E-B0F9-A4AAB582BC74}" sibTransId="{0B2D8AFE-BC48-488D-A8A2-FDE78C728D39}"/>
    <dgm:cxn modelId="{B3C9E640-C47F-45CF-A783-9419F98F0362}" type="presOf" srcId="{19B7D4A1-DCC7-4634-AC01-EDACC502723F}" destId="{CA083782-357D-413E-8076-2C919B9F18FC}" srcOrd="0" destOrd="0" presId="urn:microsoft.com/office/officeart/2018/2/layout/IconLabelList"/>
    <dgm:cxn modelId="{A4394D98-7C06-4196-BBBB-E54720CCBE07}" srcId="{E09EB057-0A13-42FC-8ADF-81A68BEFBB96}" destId="{19B7D4A1-DCC7-4634-AC01-EDACC502723F}" srcOrd="3" destOrd="0" parTransId="{386989CB-9BCC-443C-AC38-A8439D88792F}" sibTransId="{CD083939-8803-4F21-85F1-EDF71E63F145}"/>
    <dgm:cxn modelId="{258B2FCC-C3AE-445B-9DF6-D499A86691BE}" type="presOf" srcId="{89BA1A08-60B6-4A87-9F65-48F887264AA6}" destId="{5D47E6FB-854A-4171-8BD0-90CDEF468A2B}" srcOrd="0" destOrd="0" presId="urn:microsoft.com/office/officeart/2018/2/layout/IconLabelList"/>
    <dgm:cxn modelId="{04F381DD-134C-4EF8-94DD-B197532E3593}" type="presOf" srcId="{A4FD4E47-CD9A-435B-BFA2-8A08119F3BE5}" destId="{1856D985-7D03-44A4-8861-405614AE0A7F}" srcOrd="0" destOrd="0" presId="urn:microsoft.com/office/officeart/2018/2/layout/IconLabelList"/>
    <dgm:cxn modelId="{6CDE0BDE-1BFE-41FF-A533-10773EF9DACD}" srcId="{E09EB057-0A13-42FC-8ADF-81A68BEFBB96}" destId="{89BA1A08-60B6-4A87-9F65-48F887264AA6}" srcOrd="2" destOrd="0" parTransId="{ABB71BE1-1C66-4BAA-853D-DF8C8CF862F8}" sibTransId="{226E34A1-B624-4686-AC3C-AF1A3AD17B50}"/>
    <dgm:cxn modelId="{676776F2-3932-4045-A77F-6D94B5255D32}" srcId="{E09EB057-0A13-42FC-8ADF-81A68BEFBB96}" destId="{A4FD4E47-CD9A-435B-BFA2-8A08119F3BE5}" srcOrd="0" destOrd="0" parTransId="{3A9FA375-8148-4226-923C-2DBC6C6169D0}" sibTransId="{6CCB17D0-BF3F-4D03-BE4A-D9700DC0EC64}"/>
    <dgm:cxn modelId="{50D315E0-4E23-49E5-A282-21FFA1CFB484}" type="presParOf" srcId="{9596C3DF-8F6E-480A-AF5F-1ED6A87F8F67}" destId="{2F9907E9-0259-4490-A4E0-6D08CDB07905}" srcOrd="0" destOrd="0" presId="urn:microsoft.com/office/officeart/2018/2/layout/IconLabelList"/>
    <dgm:cxn modelId="{F1107150-7502-4705-AC64-3C349019756E}" type="presParOf" srcId="{2F9907E9-0259-4490-A4E0-6D08CDB07905}" destId="{2B56BA93-566C-4CFF-B0A8-601639522088}" srcOrd="0" destOrd="0" presId="urn:microsoft.com/office/officeart/2018/2/layout/IconLabelList"/>
    <dgm:cxn modelId="{C311CAC2-F4AB-4D10-B9A0-A45D13C1BAF7}" type="presParOf" srcId="{2F9907E9-0259-4490-A4E0-6D08CDB07905}" destId="{7D8C6489-C129-45EB-93C5-35C82EE082D8}" srcOrd="1" destOrd="0" presId="urn:microsoft.com/office/officeart/2018/2/layout/IconLabelList"/>
    <dgm:cxn modelId="{B0E6EEB8-268A-4F79-937A-994B52E39B58}" type="presParOf" srcId="{2F9907E9-0259-4490-A4E0-6D08CDB07905}" destId="{1856D985-7D03-44A4-8861-405614AE0A7F}" srcOrd="2" destOrd="0" presId="urn:microsoft.com/office/officeart/2018/2/layout/IconLabelList"/>
    <dgm:cxn modelId="{EB9CA771-09D4-4A59-9479-637AC49A40A8}" type="presParOf" srcId="{9596C3DF-8F6E-480A-AF5F-1ED6A87F8F67}" destId="{51EDE5B1-AB08-4ED1-B3C5-6A76CE22D1A5}" srcOrd="1" destOrd="0" presId="urn:microsoft.com/office/officeart/2018/2/layout/IconLabelList"/>
    <dgm:cxn modelId="{2D06B365-7228-4490-9CE4-7840798B358C}" type="presParOf" srcId="{9596C3DF-8F6E-480A-AF5F-1ED6A87F8F67}" destId="{EAB22182-9E16-4D38-B2C6-9D6FF4867B8D}" srcOrd="2" destOrd="0" presId="urn:microsoft.com/office/officeart/2018/2/layout/IconLabelList"/>
    <dgm:cxn modelId="{9B2506F1-3D66-4996-BD2B-380CC731C157}" type="presParOf" srcId="{EAB22182-9E16-4D38-B2C6-9D6FF4867B8D}" destId="{3B53F117-1DB2-4FA7-9BA2-9456FE09D57F}" srcOrd="0" destOrd="0" presId="urn:microsoft.com/office/officeart/2018/2/layout/IconLabelList"/>
    <dgm:cxn modelId="{A7E85678-2E51-4B31-A304-3AE1E0BFC578}" type="presParOf" srcId="{EAB22182-9E16-4D38-B2C6-9D6FF4867B8D}" destId="{5A50FE0D-E11B-494E-9EF8-44EEF48CB2E9}" srcOrd="1" destOrd="0" presId="urn:microsoft.com/office/officeart/2018/2/layout/IconLabelList"/>
    <dgm:cxn modelId="{FD2947F3-8282-43BD-A1A1-50307A7998C6}" type="presParOf" srcId="{EAB22182-9E16-4D38-B2C6-9D6FF4867B8D}" destId="{47F7C26D-E267-4C3C-8D46-844453A915AA}" srcOrd="2" destOrd="0" presId="urn:microsoft.com/office/officeart/2018/2/layout/IconLabelList"/>
    <dgm:cxn modelId="{D87EE567-AE33-444A-8E5D-8C39DB26271C}" type="presParOf" srcId="{9596C3DF-8F6E-480A-AF5F-1ED6A87F8F67}" destId="{9027BA7B-288A-49EF-8D29-FCCB5887CA36}" srcOrd="3" destOrd="0" presId="urn:microsoft.com/office/officeart/2018/2/layout/IconLabelList"/>
    <dgm:cxn modelId="{DB061128-9F5A-4435-B73C-41B1F9D19141}" type="presParOf" srcId="{9596C3DF-8F6E-480A-AF5F-1ED6A87F8F67}" destId="{025B3DD5-B54B-4105-8210-766A17341AA6}" srcOrd="4" destOrd="0" presId="urn:microsoft.com/office/officeart/2018/2/layout/IconLabelList"/>
    <dgm:cxn modelId="{84BDC1E6-1C3A-493D-94DB-B7F962BAFB7B}" type="presParOf" srcId="{025B3DD5-B54B-4105-8210-766A17341AA6}" destId="{1140C58A-452E-402B-87C2-DB95490FBC90}" srcOrd="0" destOrd="0" presId="urn:microsoft.com/office/officeart/2018/2/layout/IconLabelList"/>
    <dgm:cxn modelId="{F9E52601-F8F3-431A-A709-DF5B9091C915}" type="presParOf" srcId="{025B3DD5-B54B-4105-8210-766A17341AA6}" destId="{6FE2D903-1DD3-43AC-9EAC-2DB568FD4441}" srcOrd="1" destOrd="0" presId="urn:microsoft.com/office/officeart/2018/2/layout/IconLabelList"/>
    <dgm:cxn modelId="{62C91E79-9A43-4A2B-BCC8-2434D5855B58}" type="presParOf" srcId="{025B3DD5-B54B-4105-8210-766A17341AA6}" destId="{5D47E6FB-854A-4171-8BD0-90CDEF468A2B}" srcOrd="2" destOrd="0" presId="urn:microsoft.com/office/officeart/2018/2/layout/IconLabelList"/>
    <dgm:cxn modelId="{AE803062-E652-4327-A382-135EF3136C27}" type="presParOf" srcId="{9596C3DF-8F6E-480A-AF5F-1ED6A87F8F67}" destId="{9E576B9A-B59F-4284-BDEC-2C179C1D763D}" srcOrd="5" destOrd="0" presId="urn:microsoft.com/office/officeart/2018/2/layout/IconLabelList"/>
    <dgm:cxn modelId="{8DE95FA1-C4A7-4F6F-8716-8430B4AB2790}" type="presParOf" srcId="{9596C3DF-8F6E-480A-AF5F-1ED6A87F8F67}" destId="{2A8B2EF6-24D6-401C-8375-DB99CF79F43A}" srcOrd="6" destOrd="0" presId="urn:microsoft.com/office/officeart/2018/2/layout/IconLabelList"/>
    <dgm:cxn modelId="{48A884FE-CC5E-4CEB-A2AA-6A6E1A7D95F5}" type="presParOf" srcId="{2A8B2EF6-24D6-401C-8375-DB99CF79F43A}" destId="{0BEE1A00-DB4B-403A-8AF7-44E066644687}" srcOrd="0" destOrd="0" presId="urn:microsoft.com/office/officeart/2018/2/layout/IconLabelList"/>
    <dgm:cxn modelId="{AE76EAAA-0EB5-4307-844B-72F751638E81}" type="presParOf" srcId="{2A8B2EF6-24D6-401C-8375-DB99CF79F43A}" destId="{73342CDF-B79A-4143-9846-8FD4411DAE74}" srcOrd="1" destOrd="0" presId="urn:microsoft.com/office/officeart/2018/2/layout/IconLabelList"/>
    <dgm:cxn modelId="{06A128FF-D5F2-4FC9-8E9C-ED7E2505431C}" type="presParOf" srcId="{2A8B2EF6-24D6-401C-8375-DB99CF79F43A}" destId="{CA083782-357D-413E-8076-2C919B9F18F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BC0F1B-B880-4340-B3E5-B6A7559FD88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B810611-A9F4-43F3-ABEA-E79BA94FB64E}">
      <dgm:prSet/>
      <dgm:spPr/>
      <dgm:t>
        <a:bodyPr/>
        <a:lstStyle/>
        <a:p>
          <a:pPr>
            <a:lnSpc>
              <a:spcPct val="100000"/>
            </a:lnSpc>
          </a:pPr>
          <a:r>
            <a:rPr lang="en-GB"/>
            <a:t>Flexible to reflect the complexities</a:t>
          </a:r>
          <a:endParaRPr lang="en-US"/>
        </a:p>
      </dgm:t>
    </dgm:pt>
    <dgm:pt modelId="{85428C67-818A-4969-860E-E7F67D2B020A}" type="parTrans" cxnId="{6DAC5BA6-8234-44C7-BBBB-8B74B6C60669}">
      <dgm:prSet/>
      <dgm:spPr/>
      <dgm:t>
        <a:bodyPr/>
        <a:lstStyle/>
        <a:p>
          <a:endParaRPr lang="en-US"/>
        </a:p>
      </dgm:t>
    </dgm:pt>
    <dgm:pt modelId="{A53607E2-4A59-469F-8CBB-EC4F88EEDDEA}" type="sibTrans" cxnId="{6DAC5BA6-8234-44C7-BBBB-8B74B6C60669}">
      <dgm:prSet/>
      <dgm:spPr/>
      <dgm:t>
        <a:bodyPr/>
        <a:lstStyle/>
        <a:p>
          <a:pPr>
            <a:lnSpc>
              <a:spcPct val="100000"/>
            </a:lnSpc>
          </a:pPr>
          <a:endParaRPr lang="en-US"/>
        </a:p>
      </dgm:t>
    </dgm:pt>
    <dgm:pt modelId="{38EFEB29-4CCD-40CC-9168-13C53129D927}">
      <dgm:prSet/>
      <dgm:spPr/>
      <dgm:t>
        <a:bodyPr/>
        <a:lstStyle/>
        <a:p>
          <a:pPr>
            <a:lnSpc>
              <a:spcPct val="100000"/>
            </a:lnSpc>
          </a:pPr>
          <a:r>
            <a:rPr lang="en-GB"/>
            <a:t>Increase carer knowledge and skills </a:t>
          </a:r>
          <a:endParaRPr lang="en-US"/>
        </a:p>
      </dgm:t>
    </dgm:pt>
    <dgm:pt modelId="{DE0EF4A0-A329-4F93-AA2E-ECDDF0C3F807}" type="parTrans" cxnId="{B5E3CBE5-D21F-40D1-818B-BF7789C30070}">
      <dgm:prSet/>
      <dgm:spPr/>
      <dgm:t>
        <a:bodyPr/>
        <a:lstStyle/>
        <a:p>
          <a:endParaRPr lang="en-US"/>
        </a:p>
      </dgm:t>
    </dgm:pt>
    <dgm:pt modelId="{1AB2DF19-7528-4057-98C7-9B84769D558D}" type="sibTrans" cxnId="{B5E3CBE5-D21F-40D1-818B-BF7789C30070}">
      <dgm:prSet/>
      <dgm:spPr/>
      <dgm:t>
        <a:bodyPr/>
        <a:lstStyle/>
        <a:p>
          <a:pPr>
            <a:lnSpc>
              <a:spcPct val="100000"/>
            </a:lnSpc>
          </a:pPr>
          <a:endParaRPr lang="en-US"/>
        </a:p>
      </dgm:t>
    </dgm:pt>
    <dgm:pt modelId="{E483997C-EE5C-45BF-8A5C-D666B1220343}">
      <dgm:prSet/>
      <dgm:spPr/>
      <dgm:t>
        <a:bodyPr/>
        <a:lstStyle/>
        <a:p>
          <a:pPr>
            <a:lnSpc>
              <a:spcPct val="100000"/>
            </a:lnSpc>
          </a:pPr>
          <a:r>
            <a:rPr lang="en-GB"/>
            <a:t>Responsibility for risk assessments</a:t>
          </a:r>
          <a:endParaRPr lang="en-US"/>
        </a:p>
      </dgm:t>
    </dgm:pt>
    <dgm:pt modelId="{9884E7AF-B481-4342-85A7-C8B057941E61}" type="parTrans" cxnId="{01F2B945-680A-4341-AA48-4CC6161D098D}">
      <dgm:prSet/>
      <dgm:spPr/>
      <dgm:t>
        <a:bodyPr/>
        <a:lstStyle/>
        <a:p>
          <a:endParaRPr lang="en-US"/>
        </a:p>
      </dgm:t>
    </dgm:pt>
    <dgm:pt modelId="{BA4FD215-D079-49F8-B568-A0F60C3459D9}" type="sibTrans" cxnId="{01F2B945-680A-4341-AA48-4CC6161D098D}">
      <dgm:prSet/>
      <dgm:spPr/>
      <dgm:t>
        <a:bodyPr/>
        <a:lstStyle/>
        <a:p>
          <a:pPr>
            <a:lnSpc>
              <a:spcPct val="100000"/>
            </a:lnSpc>
          </a:pPr>
          <a:endParaRPr lang="en-US"/>
        </a:p>
      </dgm:t>
    </dgm:pt>
    <dgm:pt modelId="{2C389F62-13EE-4E52-BEA0-F613FC625381}">
      <dgm:prSet/>
      <dgm:spPr/>
      <dgm:t>
        <a:bodyPr/>
        <a:lstStyle/>
        <a:p>
          <a:pPr>
            <a:lnSpc>
              <a:spcPct val="100000"/>
            </a:lnSpc>
          </a:pPr>
          <a:r>
            <a:rPr lang="en-GB"/>
            <a:t>Information sharing</a:t>
          </a:r>
          <a:endParaRPr lang="en-US"/>
        </a:p>
      </dgm:t>
    </dgm:pt>
    <dgm:pt modelId="{FCA781E1-0A34-45B8-9D87-D607FAEBB97D}" type="parTrans" cxnId="{F53C9AC0-50E7-437A-9691-8EEC4C8A64A3}">
      <dgm:prSet/>
      <dgm:spPr/>
      <dgm:t>
        <a:bodyPr/>
        <a:lstStyle/>
        <a:p>
          <a:endParaRPr lang="en-US"/>
        </a:p>
      </dgm:t>
    </dgm:pt>
    <dgm:pt modelId="{3A2C9A87-D4F5-4D2B-8AC5-623288CE1EF1}" type="sibTrans" cxnId="{F53C9AC0-50E7-437A-9691-8EEC4C8A64A3}">
      <dgm:prSet/>
      <dgm:spPr/>
      <dgm:t>
        <a:bodyPr/>
        <a:lstStyle/>
        <a:p>
          <a:endParaRPr lang="en-US"/>
        </a:p>
      </dgm:t>
    </dgm:pt>
    <dgm:pt modelId="{CCBA188F-BAB5-4CA9-9F97-A000D2410D35}" type="pres">
      <dgm:prSet presAssocID="{C4BC0F1B-B880-4340-B3E5-B6A7559FD880}" presName="root" presStyleCnt="0">
        <dgm:presLayoutVars>
          <dgm:dir/>
          <dgm:resizeHandles val="exact"/>
        </dgm:presLayoutVars>
      </dgm:prSet>
      <dgm:spPr/>
    </dgm:pt>
    <dgm:pt modelId="{E721352C-7486-415F-A1D5-92CCCC2E4959}" type="pres">
      <dgm:prSet presAssocID="{C4BC0F1B-B880-4340-B3E5-B6A7559FD880}" presName="container" presStyleCnt="0">
        <dgm:presLayoutVars>
          <dgm:dir/>
          <dgm:resizeHandles val="exact"/>
        </dgm:presLayoutVars>
      </dgm:prSet>
      <dgm:spPr/>
    </dgm:pt>
    <dgm:pt modelId="{B2A32A88-8420-4FB2-8970-A78E4526A5CA}" type="pres">
      <dgm:prSet presAssocID="{CB810611-A9F4-43F3-ABEA-E79BA94FB64E}" presName="compNode" presStyleCnt="0"/>
      <dgm:spPr/>
    </dgm:pt>
    <dgm:pt modelId="{00B8819B-18A8-45D2-B891-7F74B9FBA335}" type="pres">
      <dgm:prSet presAssocID="{CB810611-A9F4-43F3-ABEA-E79BA94FB64E}" presName="iconBgRect" presStyleLbl="bgShp" presStyleIdx="0" presStyleCnt="4"/>
      <dgm:spPr/>
    </dgm:pt>
    <dgm:pt modelId="{413B48C7-146F-4EDC-9709-EB60FB98E139}" type="pres">
      <dgm:prSet presAssocID="{CB810611-A9F4-43F3-ABEA-E79BA94FB64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E39DEDFC-3F0F-4401-8EE4-271863C3F13A}" type="pres">
      <dgm:prSet presAssocID="{CB810611-A9F4-43F3-ABEA-E79BA94FB64E}" presName="spaceRect" presStyleCnt="0"/>
      <dgm:spPr/>
    </dgm:pt>
    <dgm:pt modelId="{099E4B4B-DC48-44C6-93D1-71F520891276}" type="pres">
      <dgm:prSet presAssocID="{CB810611-A9F4-43F3-ABEA-E79BA94FB64E}" presName="textRect" presStyleLbl="revTx" presStyleIdx="0" presStyleCnt="4">
        <dgm:presLayoutVars>
          <dgm:chMax val="1"/>
          <dgm:chPref val="1"/>
        </dgm:presLayoutVars>
      </dgm:prSet>
      <dgm:spPr/>
    </dgm:pt>
    <dgm:pt modelId="{8DA4D2CD-6393-4C4B-ABCD-57F57883E7E8}" type="pres">
      <dgm:prSet presAssocID="{A53607E2-4A59-469F-8CBB-EC4F88EEDDEA}" presName="sibTrans" presStyleLbl="sibTrans2D1" presStyleIdx="0" presStyleCnt="0"/>
      <dgm:spPr/>
    </dgm:pt>
    <dgm:pt modelId="{AD1323B0-09E9-4C02-929A-82AF000329C9}" type="pres">
      <dgm:prSet presAssocID="{38EFEB29-4CCD-40CC-9168-13C53129D927}" presName="compNode" presStyleCnt="0"/>
      <dgm:spPr/>
    </dgm:pt>
    <dgm:pt modelId="{F6EDF713-D80D-4798-AA9D-A4347E06FE8E}" type="pres">
      <dgm:prSet presAssocID="{38EFEB29-4CCD-40CC-9168-13C53129D927}" presName="iconBgRect" presStyleLbl="bgShp" presStyleIdx="1" presStyleCnt="4"/>
      <dgm:spPr/>
    </dgm:pt>
    <dgm:pt modelId="{C26F5425-E52B-4BC9-8DFB-BCFC4325963C}" type="pres">
      <dgm:prSet presAssocID="{38EFEB29-4CCD-40CC-9168-13C53129D92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9F3919BF-B099-41E9-968B-1DCAE441F505}" type="pres">
      <dgm:prSet presAssocID="{38EFEB29-4CCD-40CC-9168-13C53129D927}" presName="spaceRect" presStyleCnt="0"/>
      <dgm:spPr/>
    </dgm:pt>
    <dgm:pt modelId="{884E99DF-1F2D-47F4-A0DA-99250721590C}" type="pres">
      <dgm:prSet presAssocID="{38EFEB29-4CCD-40CC-9168-13C53129D927}" presName="textRect" presStyleLbl="revTx" presStyleIdx="1" presStyleCnt="4">
        <dgm:presLayoutVars>
          <dgm:chMax val="1"/>
          <dgm:chPref val="1"/>
        </dgm:presLayoutVars>
      </dgm:prSet>
      <dgm:spPr/>
    </dgm:pt>
    <dgm:pt modelId="{AFAC7FB8-30F2-449B-8874-676A003B3525}" type="pres">
      <dgm:prSet presAssocID="{1AB2DF19-7528-4057-98C7-9B84769D558D}" presName="sibTrans" presStyleLbl="sibTrans2D1" presStyleIdx="0" presStyleCnt="0"/>
      <dgm:spPr/>
    </dgm:pt>
    <dgm:pt modelId="{F3801438-660C-4342-AC83-AB6DA03C1A1B}" type="pres">
      <dgm:prSet presAssocID="{E483997C-EE5C-45BF-8A5C-D666B1220343}" presName="compNode" presStyleCnt="0"/>
      <dgm:spPr/>
    </dgm:pt>
    <dgm:pt modelId="{C9422814-4690-4E0B-985F-5A5618FD19BA}" type="pres">
      <dgm:prSet presAssocID="{E483997C-EE5C-45BF-8A5C-D666B1220343}" presName="iconBgRect" presStyleLbl="bgShp" presStyleIdx="2" presStyleCnt="4"/>
      <dgm:spPr/>
    </dgm:pt>
    <dgm:pt modelId="{3B2ED266-B8F8-4679-AC86-8D951528A5FD}" type="pres">
      <dgm:prSet presAssocID="{E483997C-EE5C-45BF-8A5C-D666B122034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99741FA7-008F-4E35-AAB9-4C735C018DC5}" type="pres">
      <dgm:prSet presAssocID="{E483997C-EE5C-45BF-8A5C-D666B1220343}" presName="spaceRect" presStyleCnt="0"/>
      <dgm:spPr/>
    </dgm:pt>
    <dgm:pt modelId="{24F4DA75-D766-4801-BFD4-A2B9B9F77545}" type="pres">
      <dgm:prSet presAssocID="{E483997C-EE5C-45BF-8A5C-D666B1220343}" presName="textRect" presStyleLbl="revTx" presStyleIdx="2" presStyleCnt="4">
        <dgm:presLayoutVars>
          <dgm:chMax val="1"/>
          <dgm:chPref val="1"/>
        </dgm:presLayoutVars>
      </dgm:prSet>
      <dgm:spPr/>
    </dgm:pt>
    <dgm:pt modelId="{866B51FC-7E75-4FB0-9934-E604A3012ECF}" type="pres">
      <dgm:prSet presAssocID="{BA4FD215-D079-49F8-B568-A0F60C3459D9}" presName="sibTrans" presStyleLbl="sibTrans2D1" presStyleIdx="0" presStyleCnt="0"/>
      <dgm:spPr/>
    </dgm:pt>
    <dgm:pt modelId="{0CA7A0A1-98EE-4F3B-A05E-7FA0EBC43FFA}" type="pres">
      <dgm:prSet presAssocID="{2C389F62-13EE-4E52-BEA0-F613FC625381}" presName="compNode" presStyleCnt="0"/>
      <dgm:spPr/>
    </dgm:pt>
    <dgm:pt modelId="{C932AFCA-EC6D-4CE1-A995-6499F6AEB4FE}" type="pres">
      <dgm:prSet presAssocID="{2C389F62-13EE-4E52-BEA0-F613FC625381}" presName="iconBgRect" presStyleLbl="bgShp" presStyleIdx="3" presStyleCnt="4"/>
      <dgm:spPr/>
    </dgm:pt>
    <dgm:pt modelId="{DFED4658-CFB8-424A-A887-147C2C808DCF}" type="pres">
      <dgm:prSet presAssocID="{2C389F62-13EE-4E52-BEA0-F613FC62538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588FC53B-4C2F-4637-B11D-5687B2EB92E0}" type="pres">
      <dgm:prSet presAssocID="{2C389F62-13EE-4E52-BEA0-F613FC625381}" presName="spaceRect" presStyleCnt="0"/>
      <dgm:spPr/>
    </dgm:pt>
    <dgm:pt modelId="{03488860-34C7-4B9A-92AC-A4FBF299609C}" type="pres">
      <dgm:prSet presAssocID="{2C389F62-13EE-4E52-BEA0-F613FC625381}" presName="textRect" presStyleLbl="revTx" presStyleIdx="3" presStyleCnt="4">
        <dgm:presLayoutVars>
          <dgm:chMax val="1"/>
          <dgm:chPref val="1"/>
        </dgm:presLayoutVars>
      </dgm:prSet>
      <dgm:spPr/>
    </dgm:pt>
  </dgm:ptLst>
  <dgm:cxnLst>
    <dgm:cxn modelId="{CE2B3610-192A-4C28-888E-4AF2A73832C1}" type="presOf" srcId="{CB810611-A9F4-43F3-ABEA-E79BA94FB64E}" destId="{099E4B4B-DC48-44C6-93D1-71F520891276}" srcOrd="0" destOrd="0" presId="urn:microsoft.com/office/officeart/2018/2/layout/IconCircleList"/>
    <dgm:cxn modelId="{EBCA4541-8272-4BCA-A129-351BAE37CC60}" type="presOf" srcId="{38EFEB29-4CCD-40CC-9168-13C53129D927}" destId="{884E99DF-1F2D-47F4-A0DA-99250721590C}" srcOrd="0" destOrd="0" presId="urn:microsoft.com/office/officeart/2018/2/layout/IconCircleList"/>
    <dgm:cxn modelId="{01F2B945-680A-4341-AA48-4CC6161D098D}" srcId="{C4BC0F1B-B880-4340-B3E5-B6A7559FD880}" destId="{E483997C-EE5C-45BF-8A5C-D666B1220343}" srcOrd="2" destOrd="0" parTransId="{9884E7AF-B481-4342-85A7-C8B057941E61}" sibTransId="{BA4FD215-D079-49F8-B568-A0F60C3459D9}"/>
    <dgm:cxn modelId="{384C3982-6018-42A9-9A51-61C20150DC6F}" type="presOf" srcId="{A53607E2-4A59-469F-8CBB-EC4F88EEDDEA}" destId="{8DA4D2CD-6393-4C4B-ABCD-57F57883E7E8}" srcOrd="0" destOrd="0" presId="urn:microsoft.com/office/officeart/2018/2/layout/IconCircleList"/>
    <dgm:cxn modelId="{D9B28590-D1DD-4BEB-933C-736905DABCAE}" type="presOf" srcId="{C4BC0F1B-B880-4340-B3E5-B6A7559FD880}" destId="{CCBA188F-BAB5-4CA9-9F97-A000D2410D35}" srcOrd="0" destOrd="0" presId="urn:microsoft.com/office/officeart/2018/2/layout/IconCircleList"/>
    <dgm:cxn modelId="{6DAC5BA6-8234-44C7-BBBB-8B74B6C60669}" srcId="{C4BC0F1B-B880-4340-B3E5-B6A7559FD880}" destId="{CB810611-A9F4-43F3-ABEA-E79BA94FB64E}" srcOrd="0" destOrd="0" parTransId="{85428C67-818A-4969-860E-E7F67D2B020A}" sibTransId="{A53607E2-4A59-469F-8CBB-EC4F88EEDDEA}"/>
    <dgm:cxn modelId="{F53C9AC0-50E7-437A-9691-8EEC4C8A64A3}" srcId="{C4BC0F1B-B880-4340-B3E5-B6A7559FD880}" destId="{2C389F62-13EE-4E52-BEA0-F613FC625381}" srcOrd="3" destOrd="0" parTransId="{FCA781E1-0A34-45B8-9D87-D607FAEBB97D}" sibTransId="{3A2C9A87-D4F5-4D2B-8AC5-623288CE1EF1}"/>
    <dgm:cxn modelId="{0470BCCE-DFA0-499C-8944-8EAAD8BD18E2}" type="presOf" srcId="{E483997C-EE5C-45BF-8A5C-D666B1220343}" destId="{24F4DA75-D766-4801-BFD4-A2B9B9F77545}" srcOrd="0" destOrd="0" presId="urn:microsoft.com/office/officeart/2018/2/layout/IconCircleList"/>
    <dgm:cxn modelId="{1EDB27E1-347C-42AE-986F-15CC51F27BDA}" type="presOf" srcId="{BA4FD215-D079-49F8-B568-A0F60C3459D9}" destId="{866B51FC-7E75-4FB0-9934-E604A3012ECF}" srcOrd="0" destOrd="0" presId="urn:microsoft.com/office/officeart/2018/2/layout/IconCircleList"/>
    <dgm:cxn modelId="{046C01E5-D1DA-43DC-8F0C-161B05106B64}" type="presOf" srcId="{2C389F62-13EE-4E52-BEA0-F613FC625381}" destId="{03488860-34C7-4B9A-92AC-A4FBF299609C}" srcOrd="0" destOrd="0" presId="urn:microsoft.com/office/officeart/2018/2/layout/IconCircleList"/>
    <dgm:cxn modelId="{0D0F21E5-C654-4910-86FC-177280F01125}" type="presOf" srcId="{1AB2DF19-7528-4057-98C7-9B84769D558D}" destId="{AFAC7FB8-30F2-449B-8874-676A003B3525}" srcOrd="0" destOrd="0" presId="urn:microsoft.com/office/officeart/2018/2/layout/IconCircleList"/>
    <dgm:cxn modelId="{B5E3CBE5-D21F-40D1-818B-BF7789C30070}" srcId="{C4BC0F1B-B880-4340-B3E5-B6A7559FD880}" destId="{38EFEB29-4CCD-40CC-9168-13C53129D927}" srcOrd="1" destOrd="0" parTransId="{DE0EF4A0-A329-4F93-AA2E-ECDDF0C3F807}" sibTransId="{1AB2DF19-7528-4057-98C7-9B84769D558D}"/>
    <dgm:cxn modelId="{6F98AE14-8AA7-49A7-BDD1-DA4EBAF97682}" type="presParOf" srcId="{CCBA188F-BAB5-4CA9-9F97-A000D2410D35}" destId="{E721352C-7486-415F-A1D5-92CCCC2E4959}" srcOrd="0" destOrd="0" presId="urn:microsoft.com/office/officeart/2018/2/layout/IconCircleList"/>
    <dgm:cxn modelId="{47681307-D111-4096-8A18-1FDBD94E74A1}" type="presParOf" srcId="{E721352C-7486-415F-A1D5-92CCCC2E4959}" destId="{B2A32A88-8420-4FB2-8970-A78E4526A5CA}" srcOrd="0" destOrd="0" presId="urn:microsoft.com/office/officeart/2018/2/layout/IconCircleList"/>
    <dgm:cxn modelId="{2ED5FF2F-54CF-473E-806E-F8FF8B0D37F8}" type="presParOf" srcId="{B2A32A88-8420-4FB2-8970-A78E4526A5CA}" destId="{00B8819B-18A8-45D2-B891-7F74B9FBA335}" srcOrd="0" destOrd="0" presId="urn:microsoft.com/office/officeart/2018/2/layout/IconCircleList"/>
    <dgm:cxn modelId="{068F2E36-3F49-49C1-8078-3718DAB734CE}" type="presParOf" srcId="{B2A32A88-8420-4FB2-8970-A78E4526A5CA}" destId="{413B48C7-146F-4EDC-9709-EB60FB98E139}" srcOrd="1" destOrd="0" presId="urn:microsoft.com/office/officeart/2018/2/layout/IconCircleList"/>
    <dgm:cxn modelId="{51A4A303-B53A-4C87-8C23-39B09ADB0C32}" type="presParOf" srcId="{B2A32A88-8420-4FB2-8970-A78E4526A5CA}" destId="{E39DEDFC-3F0F-4401-8EE4-271863C3F13A}" srcOrd="2" destOrd="0" presId="urn:microsoft.com/office/officeart/2018/2/layout/IconCircleList"/>
    <dgm:cxn modelId="{29858AD7-2807-4295-B8C4-F96F548EBC0E}" type="presParOf" srcId="{B2A32A88-8420-4FB2-8970-A78E4526A5CA}" destId="{099E4B4B-DC48-44C6-93D1-71F520891276}" srcOrd="3" destOrd="0" presId="urn:microsoft.com/office/officeart/2018/2/layout/IconCircleList"/>
    <dgm:cxn modelId="{2215D574-5D58-496D-BFF0-442B09760536}" type="presParOf" srcId="{E721352C-7486-415F-A1D5-92CCCC2E4959}" destId="{8DA4D2CD-6393-4C4B-ABCD-57F57883E7E8}" srcOrd="1" destOrd="0" presId="urn:microsoft.com/office/officeart/2018/2/layout/IconCircleList"/>
    <dgm:cxn modelId="{F2700832-3435-4F39-A0ED-AE6B3C3DD68E}" type="presParOf" srcId="{E721352C-7486-415F-A1D5-92CCCC2E4959}" destId="{AD1323B0-09E9-4C02-929A-82AF000329C9}" srcOrd="2" destOrd="0" presId="urn:microsoft.com/office/officeart/2018/2/layout/IconCircleList"/>
    <dgm:cxn modelId="{D54F93B0-6210-4E05-83DD-24C14133D6B9}" type="presParOf" srcId="{AD1323B0-09E9-4C02-929A-82AF000329C9}" destId="{F6EDF713-D80D-4798-AA9D-A4347E06FE8E}" srcOrd="0" destOrd="0" presId="urn:microsoft.com/office/officeart/2018/2/layout/IconCircleList"/>
    <dgm:cxn modelId="{345F5D53-3111-4E90-8709-7FC40EE66CCA}" type="presParOf" srcId="{AD1323B0-09E9-4C02-929A-82AF000329C9}" destId="{C26F5425-E52B-4BC9-8DFB-BCFC4325963C}" srcOrd="1" destOrd="0" presId="urn:microsoft.com/office/officeart/2018/2/layout/IconCircleList"/>
    <dgm:cxn modelId="{C7427875-2ADB-4B1E-9048-F019AC911782}" type="presParOf" srcId="{AD1323B0-09E9-4C02-929A-82AF000329C9}" destId="{9F3919BF-B099-41E9-968B-1DCAE441F505}" srcOrd="2" destOrd="0" presId="urn:microsoft.com/office/officeart/2018/2/layout/IconCircleList"/>
    <dgm:cxn modelId="{3A053DC3-F972-409D-B6B4-7CD6C906520E}" type="presParOf" srcId="{AD1323B0-09E9-4C02-929A-82AF000329C9}" destId="{884E99DF-1F2D-47F4-A0DA-99250721590C}" srcOrd="3" destOrd="0" presId="urn:microsoft.com/office/officeart/2018/2/layout/IconCircleList"/>
    <dgm:cxn modelId="{FEF3A4D9-A19D-40DA-96DC-A76494A71685}" type="presParOf" srcId="{E721352C-7486-415F-A1D5-92CCCC2E4959}" destId="{AFAC7FB8-30F2-449B-8874-676A003B3525}" srcOrd="3" destOrd="0" presId="urn:microsoft.com/office/officeart/2018/2/layout/IconCircleList"/>
    <dgm:cxn modelId="{8BA88096-DA36-48FC-8DD6-8A72041FD82B}" type="presParOf" srcId="{E721352C-7486-415F-A1D5-92CCCC2E4959}" destId="{F3801438-660C-4342-AC83-AB6DA03C1A1B}" srcOrd="4" destOrd="0" presId="urn:microsoft.com/office/officeart/2018/2/layout/IconCircleList"/>
    <dgm:cxn modelId="{4BDFD104-1852-4C13-ADF9-7F53C5505B6E}" type="presParOf" srcId="{F3801438-660C-4342-AC83-AB6DA03C1A1B}" destId="{C9422814-4690-4E0B-985F-5A5618FD19BA}" srcOrd="0" destOrd="0" presId="urn:microsoft.com/office/officeart/2018/2/layout/IconCircleList"/>
    <dgm:cxn modelId="{DC205384-7CA7-40F5-AC24-49DF37F34E6D}" type="presParOf" srcId="{F3801438-660C-4342-AC83-AB6DA03C1A1B}" destId="{3B2ED266-B8F8-4679-AC86-8D951528A5FD}" srcOrd="1" destOrd="0" presId="urn:microsoft.com/office/officeart/2018/2/layout/IconCircleList"/>
    <dgm:cxn modelId="{67AE9419-402F-4313-AEC9-98EB0B7E95D8}" type="presParOf" srcId="{F3801438-660C-4342-AC83-AB6DA03C1A1B}" destId="{99741FA7-008F-4E35-AAB9-4C735C018DC5}" srcOrd="2" destOrd="0" presId="urn:microsoft.com/office/officeart/2018/2/layout/IconCircleList"/>
    <dgm:cxn modelId="{7B8A9CC0-2579-49D5-AFDD-7B5B8AB0440D}" type="presParOf" srcId="{F3801438-660C-4342-AC83-AB6DA03C1A1B}" destId="{24F4DA75-D766-4801-BFD4-A2B9B9F77545}" srcOrd="3" destOrd="0" presId="urn:microsoft.com/office/officeart/2018/2/layout/IconCircleList"/>
    <dgm:cxn modelId="{5AC9D3DC-46A1-484E-BA12-A75BAA4D5519}" type="presParOf" srcId="{E721352C-7486-415F-A1D5-92CCCC2E4959}" destId="{866B51FC-7E75-4FB0-9934-E604A3012ECF}" srcOrd="5" destOrd="0" presId="urn:microsoft.com/office/officeart/2018/2/layout/IconCircleList"/>
    <dgm:cxn modelId="{0575DFB2-9103-4C3A-87F9-556031EA9914}" type="presParOf" srcId="{E721352C-7486-415F-A1D5-92CCCC2E4959}" destId="{0CA7A0A1-98EE-4F3B-A05E-7FA0EBC43FFA}" srcOrd="6" destOrd="0" presId="urn:microsoft.com/office/officeart/2018/2/layout/IconCircleList"/>
    <dgm:cxn modelId="{50D2EE91-F56A-4571-BF97-EE541A9EA0EE}" type="presParOf" srcId="{0CA7A0A1-98EE-4F3B-A05E-7FA0EBC43FFA}" destId="{C932AFCA-EC6D-4CE1-A995-6499F6AEB4FE}" srcOrd="0" destOrd="0" presId="urn:microsoft.com/office/officeart/2018/2/layout/IconCircleList"/>
    <dgm:cxn modelId="{1423F33C-CB8E-41C5-BB8C-FE427B5A066E}" type="presParOf" srcId="{0CA7A0A1-98EE-4F3B-A05E-7FA0EBC43FFA}" destId="{DFED4658-CFB8-424A-A887-147C2C808DCF}" srcOrd="1" destOrd="0" presId="urn:microsoft.com/office/officeart/2018/2/layout/IconCircleList"/>
    <dgm:cxn modelId="{851BE2B2-108C-4B75-8115-8C77FCDBBEDE}" type="presParOf" srcId="{0CA7A0A1-98EE-4F3B-A05E-7FA0EBC43FFA}" destId="{588FC53B-4C2F-4637-B11D-5687B2EB92E0}" srcOrd="2" destOrd="0" presId="urn:microsoft.com/office/officeart/2018/2/layout/IconCircleList"/>
    <dgm:cxn modelId="{8B4F30B4-4196-4F7E-8E97-BED21BF92606}" type="presParOf" srcId="{0CA7A0A1-98EE-4F3B-A05E-7FA0EBC43FFA}" destId="{03488860-34C7-4B9A-92AC-A4FBF299609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33FFA-85A6-4C67-B9CD-861F6EAD3E03}">
      <dsp:nvSpPr>
        <dsp:cNvPr id="0" name=""/>
        <dsp:cNvSpPr/>
      </dsp:nvSpPr>
      <dsp:spPr>
        <a:xfrm>
          <a:off x="0" y="3397"/>
          <a:ext cx="5220430" cy="11194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B37CE-C60C-4D7D-AEC5-2916FA7F345C}">
      <dsp:nvSpPr>
        <dsp:cNvPr id="0" name=""/>
        <dsp:cNvSpPr/>
      </dsp:nvSpPr>
      <dsp:spPr>
        <a:xfrm>
          <a:off x="338642" y="255280"/>
          <a:ext cx="616314" cy="6157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212E79-8388-4404-A4DD-4A1A8959E348}">
      <dsp:nvSpPr>
        <dsp:cNvPr id="0" name=""/>
        <dsp:cNvSpPr/>
      </dsp:nvSpPr>
      <dsp:spPr>
        <a:xfrm>
          <a:off x="1293598" y="3397"/>
          <a:ext cx="3841462" cy="112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594" tIns="118594" rIns="118594" bIns="118594" numCol="1" spcCol="1270" anchor="ctr" anchorCtr="0">
          <a:noAutofit/>
        </a:bodyPr>
        <a:lstStyle/>
        <a:p>
          <a:pPr marL="0" lvl="0" indent="0" algn="l" defTabSz="755650">
            <a:lnSpc>
              <a:spcPct val="100000"/>
            </a:lnSpc>
            <a:spcBef>
              <a:spcPct val="0"/>
            </a:spcBef>
            <a:spcAft>
              <a:spcPct val="35000"/>
            </a:spcAft>
            <a:buNone/>
          </a:pPr>
          <a:r>
            <a:rPr lang="en-GB" sz="1700" b="0" i="0" kern="1200" dirty="0"/>
            <a:t>12-month project ending July 2023, funded by </a:t>
          </a:r>
          <a:r>
            <a:rPr lang="en-GB" sz="1700" b="0" i="0" kern="1200" dirty="0" err="1"/>
            <a:t>Pearn</a:t>
          </a:r>
          <a:r>
            <a:rPr lang="en-GB" sz="1700" b="0" i="0" kern="1200" dirty="0"/>
            <a:t> Charitable Trust</a:t>
          </a:r>
          <a:endParaRPr lang="en-US" sz="1700" kern="1200" dirty="0"/>
        </a:p>
      </dsp:txBody>
      <dsp:txXfrm>
        <a:off x="1293598" y="3397"/>
        <a:ext cx="3841462" cy="1120572"/>
      </dsp:txXfrm>
    </dsp:sp>
    <dsp:sp modelId="{A8ABEFF3-D153-4438-B583-4E90932CBD01}">
      <dsp:nvSpPr>
        <dsp:cNvPr id="0" name=""/>
        <dsp:cNvSpPr/>
      </dsp:nvSpPr>
      <dsp:spPr>
        <a:xfrm>
          <a:off x="0" y="1380100"/>
          <a:ext cx="5220430" cy="11194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56DF48-AD9B-4833-90CE-3C8BD1C7C83C}">
      <dsp:nvSpPr>
        <dsp:cNvPr id="0" name=""/>
        <dsp:cNvSpPr/>
      </dsp:nvSpPr>
      <dsp:spPr>
        <a:xfrm>
          <a:off x="338642" y="1631982"/>
          <a:ext cx="616314" cy="6157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FB6D17-D704-4A5D-B9BD-252DBC0DA48E}">
      <dsp:nvSpPr>
        <dsp:cNvPr id="0" name=""/>
        <dsp:cNvSpPr/>
      </dsp:nvSpPr>
      <dsp:spPr>
        <a:xfrm>
          <a:off x="1293598" y="1380100"/>
          <a:ext cx="3841462" cy="112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594" tIns="118594" rIns="118594" bIns="118594" numCol="1" spcCol="1270" anchor="ctr" anchorCtr="0">
          <a:noAutofit/>
        </a:bodyPr>
        <a:lstStyle/>
        <a:p>
          <a:pPr marL="0" lvl="0" indent="0" algn="l" defTabSz="755650">
            <a:lnSpc>
              <a:spcPct val="100000"/>
            </a:lnSpc>
            <a:spcBef>
              <a:spcPct val="0"/>
            </a:spcBef>
            <a:spcAft>
              <a:spcPct val="35000"/>
            </a:spcAft>
            <a:buNone/>
          </a:pPr>
          <a:r>
            <a:rPr lang="en-GB" sz="1700" kern="1200" dirty="0"/>
            <a:t>Led by the University of Plymouth Institute of Health and Care Research</a:t>
          </a:r>
          <a:endParaRPr lang="en-US" sz="1700" kern="1200" dirty="0"/>
        </a:p>
      </dsp:txBody>
      <dsp:txXfrm>
        <a:off x="1293598" y="1380100"/>
        <a:ext cx="3841462" cy="1120572"/>
      </dsp:txXfrm>
    </dsp:sp>
    <dsp:sp modelId="{BC1EE3C2-DB6D-4572-9974-CBA6D814078E}">
      <dsp:nvSpPr>
        <dsp:cNvPr id="0" name=""/>
        <dsp:cNvSpPr/>
      </dsp:nvSpPr>
      <dsp:spPr>
        <a:xfrm>
          <a:off x="0" y="2756803"/>
          <a:ext cx="5220430" cy="11194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82034F-341B-4756-8E12-868630ECD800}">
      <dsp:nvSpPr>
        <dsp:cNvPr id="0" name=""/>
        <dsp:cNvSpPr/>
      </dsp:nvSpPr>
      <dsp:spPr>
        <a:xfrm>
          <a:off x="338973" y="3008685"/>
          <a:ext cx="616314" cy="6157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F84481-91A0-420F-8B18-0B5635C089DB}">
      <dsp:nvSpPr>
        <dsp:cNvPr id="0" name=""/>
        <dsp:cNvSpPr/>
      </dsp:nvSpPr>
      <dsp:spPr>
        <a:xfrm>
          <a:off x="1294260" y="2756803"/>
          <a:ext cx="3841462" cy="112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594" tIns="118594" rIns="118594" bIns="118594" numCol="1" spcCol="1270" anchor="ctr" anchorCtr="0">
          <a:noAutofit/>
        </a:bodyPr>
        <a:lstStyle/>
        <a:p>
          <a:pPr marL="0" lvl="0" indent="0" algn="l" defTabSz="755650">
            <a:lnSpc>
              <a:spcPct val="100000"/>
            </a:lnSpc>
            <a:spcBef>
              <a:spcPct val="0"/>
            </a:spcBef>
            <a:spcAft>
              <a:spcPct val="35000"/>
            </a:spcAft>
            <a:buNone/>
          </a:pPr>
          <a:r>
            <a:rPr lang="en-GB" sz="1700" kern="1200" dirty="0"/>
            <a:t>To </a:t>
          </a:r>
          <a:r>
            <a:rPr lang="en-GB" sz="1700" b="0" i="0" kern="1200" dirty="0"/>
            <a:t>identify solutions for the identification, assessment and management of dental pain in persons living with dementia</a:t>
          </a:r>
          <a:endParaRPr lang="en-US" sz="1700" kern="1200" dirty="0"/>
        </a:p>
      </dsp:txBody>
      <dsp:txXfrm>
        <a:off x="1294260" y="2756803"/>
        <a:ext cx="3841462" cy="1120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60567-B9BE-4FED-9C15-492563EF54D5}">
      <dsp:nvSpPr>
        <dsp:cNvPr id="0" name=""/>
        <dsp:cNvSpPr/>
      </dsp:nvSpPr>
      <dsp:spPr>
        <a:xfrm>
          <a:off x="1163286" y="35530"/>
          <a:ext cx="830083" cy="8300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4065C-C541-45CD-87C9-04B252C135C3}">
      <dsp:nvSpPr>
        <dsp:cNvPr id="0" name=""/>
        <dsp:cNvSpPr/>
      </dsp:nvSpPr>
      <dsp:spPr>
        <a:xfrm>
          <a:off x="1337604" y="209847"/>
          <a:ext cx="481448" cy="4814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2E2BDF-A239-40FB-80F7-1A0B485BD205}">
      <dsp:nvSpPr>
        <dsp:cNvPr id="0" name=""/>
        <dsp:cNvSpPr/>
      </dsp:nvSpPr>
      <dsp:spPr>
        <a:xfrm>
          <a:off x="2171245" y="35530"/>
          <a:ext cx="1956625" cy="830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t>Ability to provide mouth care</a:t>
          </a:r>
          <a:endParaRPr lang="en-US" sz="1800" kern="1200"/>
        </a:p>
      </dsp:txBody>
      <dsp:txXfrm>
        <a:off x="2171245" y="35530"/>
        <a:ext cx="1956625" cy="830083"/>
      </dsp:txXfrm>
    </dsp:sp>
    <dsp:sp modelId="{D4311422-87EF-4DD5-9799-2DD0279AB465}">
      <dsp:nvSpPr>
        <dsp:cNvPr id="0" name=""/>
        <dsp:cNvSpPr/>
      </dsp:nvSpPr>
      <dsp:spPr>
        <a:xfrm>
          <a:off x="4468797" y="35530"/>
          <a:ext cx="830083" cy="8300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819CD-7DB3-4A4B-AB3A-C254027AD354}">
      <dsp:nvSpPr>
        <dsp:cNvPr id="0" name=""/>
        <dsp:cNvSpPr/>
      </dsp:nvSpPr>
      <dsp:spPr>
        <a:xfrm>
          <a:off x="4643115" y="209847"/>
          <a:ext cx="481448" cy="4814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A50C7C-AD38-40F8-A024-40EDB409DC6A}">
      <dsp:nvSpPr>
        <dsp:cNvPr id="0" name=""/>
        <dsp:cNvSpPr/>
      </dsp:nvSpPr>
      <dsp:spPr>
        <a:xfrm>
          <a:off x="5476755" y="35530"/>
          <a:ext cx="1956625" cy="830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t>Recognising &amp; communicating pain</a:t>
          </a:r>
          <a:endParaRPr lang="en-US" sz="1800" kern="1200"/>
        </a:p>
      </dsp:txBody>
      <dsp:txXfrm>
        <a:off x="5476755" y="35530"/>
        <a:ext cx="1956625" cy="830083"/>
      </dsp:txXfrm>
    </dsp:sp>
    <dsp:sp modelId="{F5895128-88D7-4801-8EAD-9602EC22ABBE}">
      <dsp:nvSpPr>
        <dsp:cNvPr id="0" name=""/>
        <dsp:cNvSpPr/>
      </dsp:nvSpPr>
      <dsp:spPr>
        <a:xfrm>
          <a:off x="1163286" y="1525344"/>
          <a:ext cx="830083" cy="8300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B51AC3-4F0D-464B-BAE6-EC65CB3DC8F3}">
      <dsp:nvSpPr>
        <dsp:cNvPr id="0" name=""/>
        <dsp:cNvSpPr/>
      </dsp:nvSpPr>
      <dsp:spPr>
        <a:xfrm>
          <a:off x="1337604" y="1699662"/>
          <a:ext cx="481448" cy="4814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B733C4-975C-4FBE-AAF0-B5775E331DE1}">
      <dsp:nvSpPr>
        <dsp:cNvPr id="0" name=""/>
        <dsp:cNvSpPr/>
      </dsp:nvSpPr>
      <dsp:spPr>
        <a:xfrm>
          <a:off x="2171245" y="1525344"/>
          <a:ext cx="1956625" cy="830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Access to dental services</a:t>
          </a:r>
          <a:endParaRPr lang="en-US" sz="1800" kern="1200" dirty="0"/>
        </a:p>
      </dsp:txBody>
      <dsp:txXfrm>
        <a:off x="2171245" y="1525344"/>
        <a:ext cx="1956625" cy="830083"/>
      </dsp:txXfrm>
    </dsp:sp>
    <dsp:sp modelId="{B9F37C0C-941A-4687-ADAE-06F30C4BBCC0}">
      <dsp:nvSpPr>
        <dsp:cNvPr id="0" name=""/>
        <dsp:cNvSpPr/>
      </dsp:nvSpPr>
      <dsp:spPr>
        <a:xfrm>
          <a:off x="4468797" y="1525344"/>
          <a:ext cx="830083" cy="8300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A2114-9B71-47DB-9585-E4CA34D092F0}">
      <dsp:nvSpPr>
        <dsp:cNvPr id="0" name=""/>
        <dsp:cNvSpPr/>
      </dsp:nvSpPr>
      <dsp:spPr>
        <a:xfrm>
          <a:off x="4643115" y="1699662"/>
          <a:ext cx="481448" cy="4814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AF0AF6-D17A-44A7-87A5-57FB61BAFC41}">
      <dsp:nvSpPr>
        <dsp:cNvPr id="0" name=""/>
        <dsp:cNvSpPr/>
      </dsp:nvSpPr>
      <dsp:spPr>
        <a:xfrm>
          <a:off x="5476755" y="1525344"/>
          <a:ext cx="1956625" cy="830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t>External support</a:t>
          </a:r>
          <a:endParaRPr lang="en-US" sz="1800" kern="1200"/>
        </a:p>
      </dsp:txBody>
      <dsp:txXfrm>
        <a:off x="5476755" y="1525344"/>
        <a:ext cx="1956625" cy="830083"/>
      </dsp:txXfrm>
    </dsp:sp>
    <dsp:sp modelId="{EEA733ED-128C-4994-9570-BC8B6725488C}">
      <dsp:nvSpPr>
        <dsp:cNvPr id="0" name=""/>
        <dsp:cNvSpPr/>
      </dsp:nvSpPr>
      <dsp:spPr>
        <a:xfrm>
          <a:off x="1163286" y="3015159"/>
          <a:ext cx="830083" cy="8300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3E34C-6095-4E47-8B80-CFFB1E3F597A}">
      <dsp:nvSpPr>
        <dsp:cNvPr id="0" name=""/>
        <dsp:cNvSpPr/>
      </dsp:nvSpPr>
      <dsp:spPr>
        <a:xfrm>
          <a:off x="1337604" y="3189477"/>
          <a:ext cx="481448" cy="4814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B1DE5-3875-47A3-BCA2-4B52C0143CB3}">
      <dsp:nvSpPr>
        <dsp:cNvPr id="0" name=""/>
        <dsp:cNvSpPr/>
      </dsp:nvSpPr>
      <dsp:spPr>
        <a:xfrm>
          <a:off x="2171245" y="3015159"/>
          <a:ext cx="1956625" cy="830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t>Access to educational &amp; training</a:t>
          </a:r>
          <a:endParaRPr lang="en-US" sz="1800" kern="1200"/>
        </a:p>
      </dsp:txBody>
      <dsp:txXfrm>
        <a:off x="2171245" y="3015159"/>
        <a:ext cx="1956625" cy="830083"/>
      </dsp:txXfrm>
    </dsp:sp>
    <dsp:sp modelId="{FBF2DCFA-4D48-49E6-8F27-3DC41FB96684}">
      <dsp:nvSpPr>
        <dsp:cNvPr id="0" name=""/>
        <dsp:cNvSpPr/>
      </dsp:nvSpPr>
      <dsp:spPr>
        <a:xfrm>
          <a:off x="4468797" y="3015159"/>
          <a:ext cx="830083" cy="8300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CA6D24-EA24-4776-A1AE-4B2B4DF4DD14}">
      <dsp:nvSpPr>
        <dsp:cNvPr id="0" name=""/>
        <dsp:cNvSpPr/>
      </dsp:nvSpPr>
      <dsp:spPr>
        <a:xfrm>
          <a:off x="4643115" y="3189477"/>
          <a:ext cx="481448" cy="48144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2A84C-5512-4D5C-9191-5CD398D66E4C}">
      <dsp:nvSpPr>
        <dsp:cNvPr id="0" name=""/>
        <dsp:cNvSpPr/>
      </dsp:nvSpPr>
      <dsp:spPr>
        <a:xfrm>
          <a:off x="5476755" y="3015159"/>
          <a:ext cx="1956625" cy="830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t>Carer burden </a:t>
          </a:r>
          <a:endParaRPr lang="en-US" sz="1800" kern="1200"/>
        </a:p>
      </dsp:txBody>
      <dsp:txXfrm>
        <a:off x="5476755" y="3015159"/>
        <a:ext cx="1956625" cy="830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6BA93-566C-4CFF-B0A8-601639522088}">
      <dsp:nvSpPr>
        <dsp:cNvPr id="0" name=""/>
        <dsp:cNvSpPr/>
      </dsp:nvSpPr>
      <dsp:spPr>
        <a:xfrm>
          <a:off x="720834" y="104031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56D985-7D03-44A4-8861-405614AE0A7F}">
      <dsp:nvSpPr>
        <dsp:cNvPr id="0" name=""/>
        <dsp:cNvSpPr/>
      </dsp:nvSpPr>
      <dsp:spPr>
        <a:xfrm>
          <a:off x="225834" y="212045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t>The Dental environment</a:t>
          </a:r>
          <a:endParaRPr lang="en-US" sz="2400" kern="1200" dirty="0"/>
        </a:p>
      </dsp:txBody>
      <dsp:txXfrm>
        <a:off x="225834" y="2120455"/>
        <a:ext cx="1800000" cy="720000"/>
      </dsp:txXfrm>
    </dsp:sp>
    <dsp:sp modelId="{3B53F117-1DB2-4FA7-9BA2-9456FE09D57F}">
      <dsp:nvSpPr>
        <dsp:cNvPr id="0" name=""/>
        <dsp:cNvSpPr/>
      </dsp:nvSpPr>
      <dsp:spPr>
        <a:xfrm>
          <a:off x="2835834" y="104031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F7C26D-E267-4C3C-8D46-844453A915AA}">
      <dsp:nvSpPr>
        <dsp:cNvPr id="0" name=""/>
        <dsp:cNvSpPr/>
      </dsp:nvSpPr>
      <dsp:spPr>
        <a:xfrm>
          <a:off x="2340834" y="212045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t>Care provision</a:t>
          </a:r>
          <a:endParaRPr lang="en-US" sz="2400" kern="1200" dirty="0"/>
        </a:p>
      </dsp:txBody>
      <dsp:txXfrm>
        <a:off x="2340834" y="2120455"/>
        <a:ext cx="1800000" cy="720000"/>
      </dsp:txXfrm>
    </dsp:sp>
    <dsp:sp modelId="{1140C58A-452E-402B-87C2-DB95490FBC90}">
      <dsp:nvSpPr>
        <dsp:cNvPr id="0" name=""/>
        <dsp:cNvSpPr/>
      </dsp:nvSpPr>
      <dsp:spPr>
        <a:xfrm>
          <a:off x="4950834" y="104031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47E6FB-854A-4171-8BD0-90CDEF468A2B}">
      <dsp:nvSpPr>
        <dsp:cNvPr id="0" name=""/>
        <dsp:cNvSpPr/>
      </dsp:nvSpPr>
      <dsp:spPr>
        <a:xfrm>
          <a:off x="4455834" y="212045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t>Carers a skills</a:t>
          </a:r>
          <a:endParaRPr lang="en-US" sz="2400" kern="1200" dirty="0"/>
        </a:p>
      </dsp:txBody>
      <dsp:txXfrm>
        <a:off x="4455834" y="2120455"/>
        <a:ext cx="1800000" cy="720000"/>
      </dsp:txXfrm>
    </dsp:sp>
    <dsp:sp modelId="{0BEE1A00-DB4B-403A-8AF7-44E066644687}">
      <dsp:nvSpPr>
        <dsp:cNvPr id="0" name=""/>
        <dsp:cNvSpPr/>
      </dsp:nvSpPr>
      <dsp:spPr>
        <a:xfrm>
          <a:off x="7065834" y="104031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83782-357D-413E-8076-2C919B9F18FC}">
      <dsp:nvSpPr>
        <dsp:cNvPr id="0" name=""/>
        <dsp:cNvSpPr/>
      </dsp:nvSpPr>
      <dsp:spPr>
        <a:xfrm>
          <a:off x="6570834" y="212045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t>Good practices</a:t>
          </a:r>
          <a:endParaRPr lang="en-US" sz="2400" kern="1200" dirty="0"/>
        </a:p>
      </dsp:txBody>
      <dsp:txXfrm>
        <a:off x="6570834" y="2120455"/>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8819B-18A8-45D2-B891-7F74B9FBA335}">
      <dsp:nvSpPr>
        <dsp:cNvPr id="0" name=""/>
        <dsp:cNvSpPr/>
      </dsp:nvSpPr>
      <dsp:spPr>
        <a:xfrm>
          <a:off x="99728" y="498833"/>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3B48C7-146F-4EDC-9709-EB60FB98E139}">
      <dsp:nvSpPr>
        <dsp:cNvPr id="0" name=""/>
        <dsp:cNvSpPr/>
      </dsp:nvSpPr>
      <dsp:spPr>
        <a:xfrm>
          <a:off x="333182" y="732287"/>
          <a:ext cx="644778" cy="6447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9E4B4B-DC48-44C6-93D1-71F520891276}">
      <dsp:nvSpPr>
        <dsp:cNvPr id="0" name=""/>
        <dsp:cNvSpPr/>
      </dsp:nvSpPr>
      <dsp:spPr>
        <a:xfrm>
          <a:off x="1449634" y="498833"/>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Flexible to reflect the complexities</a:t>
          </a:r>
          <a:endParaRPr lang="en-US" sz="2400" kern="1200"/>
        </a:p>
      </dsp:txBody>
      <dsp:txXfrm>
        <a:off x="1449634" y="498833"/>
        <a:ext cx="2620406" cy="1111687"/>
      </dsp:txXfrm>
    </dsp:sp>
    <dsp:sp modelId="{F6EDF713-D80D-4798-AA9D-A4347E06FE8E}">
      <dsp:nvSpPr>
        <dsp:cNvPr id="0" name=""/>
        <dsp:cNvSpPr/>
      </dsp:nvSpPr>
      <dsp:spPr>
        <a:xfrm>
          <a:off x="4526626" y="498833"/>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6F5425-E52B-4BC9-8DFB-BCFC4325963C}">
      <dsp:nvSpPr>
        <dsp:cNvPr id="0" name=""/>
        <dsp:cNvSpPr/>
      </dsp:nvSpPr>
      <dsp:spPr>
        <a:xfrm>
          <a:off x="4760081" y="732287"/>
          <a:ext cx="644778" cy="6447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4E99DF-1F2D-47F4-A0DA-99250721590C}">
      <dsp:nvSpPr>
        <dsp:cNvPr id="0" name=""/>
        <dsp:cNvSpPr/>
      </dsp:nvSpPr>
      <dsp:spPr>
        <a:xfrm>
          <a:off x="5876533" y="498833"/>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Increase carer knowledge and skills </a:t>
          </a:r>
          <a:endParaRPr lang="en-US" sz="2400" kern="1200"/>
        </a:p>
      </dsp:txBody>
      <dsp:txXfrm>
        <a:off x="5876533" y="498833"/>
        <a:ext cx="2620406" cy="1111687"/>
      </dsp:txXfrm>
    </dsp:sp>
    <dsp:sp modelId="{C9422814-4690-4E0B-985F-5A5618FD19BA}">
      <dsp:nvSpPr>
        <dsp:cNvPr id="0" name=""/>
        <dsp:cNvSpPr/>
      </dsp:nvSpPr>
      <dsp:spPr>
        <a:xfrm>
          <a:off x="99728" y="2270252"/>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2ED266-B8F8-4679-AC86-8D951528A5FD}">
      <dsp:nvSpPr>
        <dsp:cNvPr id="0" name=""/>
        <dsp:cNvSpPr/>
      </dsp:nvSpPr>
      <dsp:spPr>
        <a:xfrm>
          <a:off x="333182" y="2503706"/>
          <a:ext cx="644778" cy="6447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4DA75-D766-4801-BFD4-A2B9B9F77545}">
      <dsp:nvSpPr>
        <dsp:cNvPr id="0" name=""/>
        <dsp:cNvSpPr/>
      </dsp:nvSpPr>
      <dsp:spPr>
        <a:xfrm>
          <a:off x="1449634" y="2270252"/>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Responsibility for risk assessments</a:t>
          </a:r>
          <a:endParaRPr lang="en-US" sz="2400" kern="1200"/>
        </a:p>
      </dsp:txBody>
      <dsp:txXfrm>
        <a:off x="1449634" y="2270252"/>
        <a:ext cx="2620406" cy="1111687"/>
      </dsp:txXfrm>
    </dsp:sp>
    <dsp:sp modelId="{C932AFCA-EC6D-4CE1-A995-6499F6AEB4FE}">
      <dsp:nvSpPr>
        <dsp:cNvPr id="0" name=""/>
        <dsp:cNvSpPr/>
      </dsp:nvSpPr>
      <dsp:spPr>
        <a:xfrm>
          <a:off x="4526626" y="2270252"/>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ED4658-CFB8-424A-A887-147C2C808DCF}">
      <dsp:nvSpPr>
        <dsp:cNvPr id="0" name=""/>
        <dsp:cNvSpPr/>
      </dsp:nvSpPr>
      <dsp:spPr>
        <a:xfrm>
          <a:off x="4760081" y="2503706"/>
          <a:ext cx="644778" cy="6447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88860-34C7-4B9A-92AC-A4FBF299609C}">
      <dsp:nvSpPr>
        <dsp:cNvPr id="0" name=""/>
        <dsp:cNvSpPr/>
      </dsp:nvSpPr>
      <dsp:spPr>
        <a:xfrm>
          <a:off x="5876533" y="2270252"/>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Information sharing</a:t>
          </a:r>
          <a:endParaRPr lang="en-US" sz="2400" kern="1200"/>
        </a:p>
      </dsp:txBody>
      <dsp:txXfrm>
        <a:off x="5876533" y="2270252"/>
        <a:ext cx="2620406" cy="11116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7C7E0-10A7-46C4-9AA8-A61C52DB1481}" type="datetimeFigureOut">
              <a:rPr lang="en-GB" smtClean="0"/>
              <a:t>16/11/2023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D3651-E16B-4974-8672-D62AB11C5219}" type="slidenum">
              <a:rPr lang="en-GB" smtClean="0"/>
              <a:t>‹#›</a:t>
            </a:fld>
            <a:endParaRPr lang="en-GB"/>
          </a:p>
        </p:txBody>
      </p:sp>
    </p:spTree>
    <p:extLst>
      <p:ext uri="{BB962C8B-B14F-4D97-AF65-F5344CB8AC3E}">
        <p14:creationId xmlns:p14="http://schemas.microsoft.com/office/powerpoint/2010/main" val="30982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8D3651-E16B-4974-8672-D62AB11C5219}" type="slidenum">
              <a:rPr lang="en-GB" smtClean="0"/>
              <a:t>1</a:t>
            </a:fld>
            <a:endParaRPr lang="en-GB"/>
          </a:p>
        </p:txBody>
      </p:sp>
    </p:spTree>
    <p:extLst>
      <p:ext uri="{BB962C8B-B14F-4D97-AF65-F5344CB8AC3E}">
        <p14:creationId xmlns:p14="http://schemas.microsoft.com/office/powerpoint/2010/main" val="23097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Intervention needs to reflect differing dementia types, co-morbidities, previous negative dental experiences, sensory changes or impairments (both dementia and non-dementia related)- flexible to meet the needs of both those living with dementia and those who care for them</a:t>
            </a:r>
          </a:p>
          <a:p>
            <a:r>
              <a:rPr lang="en-GB" dirty="0"/>
              <a:t>One component of intervention needs to focus on caregiver knowledge and skills, improve confidence, facilitate good ideas and practices between carers (often working in isolation)</a:t>
            </a:r>
          </a:p>
          <a:p>
            <a:r>
              <a:rPr lang="en-GB" dirty="0"/>
              <a:t>Promote information sharing between agencies involved- health and social care AND dentistry- carers spoke of issues trying to navigate the </a:t>
            </a:r>
            <a:r>
              <a:rPr lang="en-GB" dirty="0" err="1"/>
              <a:t>health,social</a:t>
            </a:r>
            <a:r>
              <a:rPr lang="en-GB" dirty="0"/>
              <a:t> and dental systems, burden of remembering info for another agency who has no access to that, and sometimes carers being denied health information due to data protection.</a:t>
            </a:r>
          </a:p>
          <a:p>
            <a:r>
              <a:rPr lang="en-GB" dirty="0"/>
              <a:t>In relation to the original idea of an electronic risk assessment, originally perceived to be undertaken remotely by caregivers, this was not supported by carers- the tool was a good idea but should be completed by a professional- caregivers felt their role in this intervention was to better support preventative health, not assess risk.</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Additionally, information sharing gaps regarding oral health and mouthcare between healthcare providers, care homes, and families disrupted coordinated care, leading to incomplete care packages and care instability. Carers highlighted the importance of enhancing communication between dental and healthcare professionals to prevent the need for repetitive information from caregivers. They expressed concerns about their own ability to effectively share crucial information between the two professional services. Questions were therefore raised about the current lack of integration between dental records and general health records, emphasising the need for more cohesive information sharing.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68D3651-E16B-4974-8672-D62AB11C5219}" type="slidenum">
              <a:rPr lang="en-GB" smtClean="0"/>
              <a:t>12</a:t>
            </a:fld>
            <a:endParaRPr lang="en-GB"/>
          </a:p>
        </p:txBody>
      </p:sp>
    </p:spTree>
    <p:extLst>
      <p:ext uri="{BB962C8B-B14F-4D97-AF65-F5344CB8AC3E}">
        <p14:creationId xmlns:p14="http://schemas.microsoft.com/office/powerpoint/2010/main" val="69035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activities- Obtain feasibility/ programme grant funding to refine the prototype, explore components such has data sharing further, clarify who/ where, wider implementation issues (such as access to dental services, addressing current challenges in obtaining dental care for persons living with dementia), and systematically identify resources already developed which can be brough into the design of this intervention.</a:t>
            </a:r>
          </a:p>
        </p:txBody>
      </p:sp>
      <p:sp>
        <p:nvSpPr>
          <p:cNvPr id="4" name="Slide Number Placeholder 3"/>
          <p:cNvSpPr>
            <a:spLocks noGrp="1"/>
          </p:cNvSpPr>
          <p:nvPr>
            <p:ph type="sldNum" sz="quarter" idx="5"/>
          </p:nvPr>
        </p:nvSpPr>
        <p:spPr/>
        <p:txBody>
          <a:bodyPr/>
          <a:lstStyle/>
          <a:p>
            <a:fld id="{BF788BC5-EC76-4C10-85BE-15EB75EE1825}" type="slidenum">
              <a:rPr lang="en-GB" smtClean="0"/>
              <a:t>14</a:t>
            </a:fld>
            <a:endParaRPr lang="en-GB"/>
          </a:p>
        </p:txBody>
      </p:sp>
    </p:spTree>
    <p:extLst>
      <p:ext uri="{BB962C8B-B14F-4D97-AF65-F5344CB8AC3E}">
        <p14:creationId xmlns:p14="http://schemas.microsoft.com/office/powerpoint/2010/main" val="3705445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8D3651-E16B-4974-8672-D62AB11C5219}" type="slidenum">
              <a:rPr lang="en-GB" smtClean="0"/>
              <a:t>15</a:t>
            </a:fld>
            <a:endParaRPr lang="en-GB"/>
          </a:p>
        </p:txBody>
      </p:sp>
    </p:spTree>
    <p:extLst>
      <p:ext uri="{BB962C8B-B14F-4D97-AF65-F5344CB8AC3E}">
        <p14:creationId xmlns:p14="http://schemas.microsoft.com/office/powerpoint/2010/main" val="378536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explore lived experiences</a:t>
            </a:r>
          </a:p>
          <a:p>
            <a:r>
              <a:rPr lang="en-GB" dirty="0"/>
              <a:t>State of dental pain </a:t>
            </a:r>
          </a:p>
        </p:txBody>
      </p:sp>
      <p:sp>
        <p:nvSpPr>
          <p:cNvPr id="4" name="Slide Number Placeholder 3"/>
          <p:cNvSpPr>
            <a:spLocks noGrp="1"/>
          </p:cNvSpPr>
          <p:nvPr>
            <p:ph type="sldNum" sz="quarter" idx="5"/>
          </p:nvPr>
        </p:nvSpPr>
        <p:spPr/>
        <p:txBody>
          <a:bodyPr/>
          <a:lstStyle/>
          <a:p>
            <a:fld id="{E68D3651-E16B-4974-8672-D62AB11C5219}" type="slidenum">
              <a:rPr lang="en-GB" smtClean="0"/>
              <a:t>2</a:t>
            </a:fld>
            <a:endParaRPr lang="en-GB"/>
          </a:p>
        </p:txBody>
      </p:sp>
    </p:spTree>
    <p:extLst>
      <p:ext uri="{BB962C8B-B14F-4D97-AF65-F5344CB8AC3E}">
        <p14:creationId xmlns:p14="http://schemas.microsoft.com/office/powerpoint/2010/main" val="1257592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8D3651-E16B-4974-8672-D62AB11C5219}" type="slidenum">
              <a:rPr lang="en-GB" smtClean="0"/>
              <a:t>3</a:t>
            </a:fld>
            <a:endParaRPr lang="en-GB"/>
          </a:p>
        </p:txBody>
      </p:sp>
    </p:spTree>
    <p:extLst>
      <p:ext uri="{BB962C8B-B14F-4D97-AF65-F5344CB8AC3E}">
        <p14:creationId xmlns:p14="http://schemas.microsoft.com/office/powerpoint/2010/main" val="159371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explore lived experiences</a:t>
            </a:r>
          </a:p>
          <a:p>
            <a:r>
              <a:rPr lang="en-GB" dirty="0"/>
              <a:t>State of dental pain </a:t>
            </a:r>
          </a:p>
        </p:txBody>
      </p:sp>
      <p:sp>
        <p:nvSpPr>
          <p:cNvPr id="4" name="Slide Number Placeholder 3"/>
          <p:cNvSpPr>
            <a:spLocks noGrp="1"/>
          </p:cNvSpPr>
          <p:nvPr>
            <p:ph type="sldNum" sz="quarter" idx="5"/>
          </p:nvPr>
        </p:nvSpPr>
        <p:spPr/>
        <p:txBody>
          <a:bodyPr/>
          <a:lstStyle/>
          <a:p>
            <a:fld id="{E68D3651-E16B-4974-8672-D62AB11C5219}" type="slidenum">
              <a:rPr lang="en-GB" smtClean="0"/>
              <a:t>4</a:t>
            </a:fld>
            <a:endParaRPr lang="en-GB"/>
          </a:p>
        </p:txBody>
      </p:sp>
    </p:spTree>
    <p:extLst>
      <p:ext uri="{BB962C8B-B14F-4D97-AF65-F5344CB8AC3E}">
        <p14:creationId xmlns:p14="http://schemas.microsoft.com/office/powerpoint/2010/main" val="122655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Informed by discussions with a prominent PPI representative in the field of caring for persons with dementia, and a prior multi-disciplinary stakeholder event, a discussion involving ten caregivers of individuals with dementia was conducted. Caregivers were invited from different regions of the U.K., with seven joining an online group discussion and three engaging in one-on-one conversations. Transcripts of the conversations based on three topics of discussion (dental experiences, dental challenges and thoughts on a dental pain risk assessment tool) were analysed using thematic analysis to inform a proposed co-developed model of an intervention which can improve dental care for those living with dementia. Name PPI groups/ GUIDE platform recruited from</a:t>
            </a:r>
          </a:p>
          <a:p>
            <a:endParaRPr lang="en-GB" dirty="0"/>
          </a:p>
        </p:txBody>
      </p:sp>
      <p:sp>
        <p:nvSpPr>
          <p:cNvPr id="4" name="Slide Number Placeholder 3"/>
          <p:cNvSpPr>
            <a:spLocks noGrp="1"/>
          </p:cNvSpPr>
          <p:nvPr>
            <p:ph type="sldNum" sz="quarter" idx="5"/>
          </p:nvPr>
        </p:nvSpPr>
        <p:spPr/>
        <p:txBody>
          <a:bodyPr/>
          <a:lstStyle/>
          <a:p>
            <a:fld id="{E68D3651-E16B-4974-8672-D62AB11C5219}" type="slidenum">
              <a:rPr lang="en-GB" smtClean="0"/>
              <a:t>5</a:t>
            </a:fld>
            <a:endParaRPr lang="en-GB"/>
          </a:p>
        </p:txBody>
      </p:sp>
    </p:spTree>
    <p:extLst>
      <p:ext uri="{BB962C8B-B14F-4D97-AF65-F5344CB8AC3E}">
        <p14:creationId xmlns:p14="http://schemas.microsoft.com/office/powerpoint/2010/main" val="368684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Caregivers reported experiencing a number of challenges in relation to providing oral health care at home and in accessing dental care services. </a:t>
            </a:r>
          </a:p>
        </p:txBody>
      </p:sp>
      <p:sp>
        <p:nvSpPr>
          <p:cNvPr id="4" name="Slide Number Placeholder 3"/>
          <p:cNvSpPr>
            <a:spLocks noGrp="1"/>
          </p:cNvSpPr>
          <p:nvPr>
            <p:ph type="sldNum" sz="quarter" idx="5"/>
          </p:nvPr>
        </p:nvSpPr>
        <p:spPr/>
        <p:txBody>
          <a:bodyPr/>
          <a:lstStyle/>
          <a:p>
            <a:fld id="{E68D3651-E16B-4974-8672-D62AB11C5219}" type="slidenum">
              <a:rPr lang="en-GB" smtClean="0"/>
              <a:t>6</a:t>
            </a:fld>
            <a:endParaRPr lang="en-GB"/>
          </a:p>
        </p:txBody>
      </p:sp>
    </p:spTree>
    <p:extLst>
      <p:ext uri="{BB962C8B-B14F-4D97-AF65-F5344CB8AC3E}">
        <p14:creationId xmlns:p14="http://schemas.microsoft.com/office/powerpoint/2010/main" val="928195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Performing oral health care activates like tooth brushing was problematic for many caregivers, and for differing reasons. For some tooth brushing had become a battle ground, for some an acceptance that there was a need to compromise and that teeth may only be brushed weekly rather than several times per day. </a:t>
            </a:r>
            <a:r>
              <a:rPr lang="en-GB" sz="1800" dirty="0">
                <a:effectLst/>
                <a:latin typeface="Calibri" panose="020F0502020204030204" pitchFamily="34" charset="0"/>
                <a:ea typeface="Calibri" panose="020F0502020204030204" pitchFamily="34" charset="0"/>
                <a:cs typeface="Calibri" panose="020F0502020204030204" pitchFamily="34" charset="0"/>
              </a:rPr>
              <a:t>For many carers, responding to the willingness and receptiveness of carrying out mouthcare meant brushing was often a weekly occurrence and not daily. Flexible dental hygiene routines that consider cognitive fluctuations and receptiveness are therefore crucial. Tailoring recommendations and support based on dementia type, and the real-time challenges carers are facing, was seen as a way to enhance intervention effectiveness by individualising the intervention.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r>
              <a:rPr lang="en-GB" dirty="0"/>
              <a:t>For others, problems came from the person not recognising oral health equipment like tooth brushes and tooth pastes, particularly when as described in the example, the equipment used today may not resemble an earlier model that the </a:t>
            </a:r>
            <a:r>
              <a:rPr lang="en-GB" dirty="0" err="1"/>
              <a:t>prson</a:t>
            </a:r>
            <a:r>
              <a:rPr lang="en-GB" dirty="0"/>
              <a:t> with dementia remembers. </a:t>
            </a:r>
            <a:r>
              <a:rPr lang="en-GB" sz="1800" dirty="0">
                <a:effectLst/>
                <a:latin typeface="Calibri" panose="020F0502020204030204" pitchFamily="34" charset="0"/>
                <a:ea typeface="Calibri" panose="020F0502020204030204" pitchFamily="34" charset="0"/>
              </a:rPr>
              <a:t>Addressing unfamiliarity with dental tools like electric toothbrushes requires incorporating traditional tools and visual aids to minimise confusion. Simplified instructions and hands-on guidance for brushing techniques were described as essential for individuals with difficulties in motor patterns</a:t>
            </a:r>
            <a:endParaRPr lang="en-GB" dirty="0"/>
          </a:p>
          <a:p>
            <a:endParaRPr lang="en-GB" dirty="0"/>
          </a:p>
          <a:p>
            <a:r>
              <a:rPr lang="en-GB" dirty="0"/>
              <a:t>For some carers, there was frustration that pain was overlooked as a progression of dementia, another behaviour symptom. Caregivers felt their concerns about pain were not always listened to. </a:t>
            </a:r>
            <a:r>
              <a:rPr lang="en-GB" sz="1800" dirty="0">
                <a:effectLst/>
                <a:latin typeface="Calibri" panose="020F0502020204030204" pitchFamily="34" charset="0"/>
                <a:ea typeface="Calibri" panose="020F0502020204030204" pitchFamily="34" charset="0"/>
              </a:rPr>
              <a:t>An example was given where a unique physical issue caused limited mouth opening resulting in deteriorating mouthcare, and led to reduced wellbeing, increased frailty and increased hospitalisations due to falls. </a:t>
            </a:r>
            <a:endParaRPr lang="en-GB" dirty="0"/>
          </a:p>
        </p:txBody>
      </p:sp>
      <p:sp>
        <p:nvSpPr>
          <p:cNvPr id="4" name="Slide Number Placeholder 3"/>
          <p:cNvSpPr>
            <a:spLocks noGrp="1"/>
          </p:cNvSpPr>
          <p:nvPr>
            <p:ph type="sldNum" sz="quarter" idx="5"/>
          </p:nvPr>
        </p:nvSpPr>
        <p:spPr/>
        <p:txBody>
          <a:bodyPr/>
          <a:lstStyle/>
          <a:p>
            <a:fld id="{E68D3651-E16B-4974-8672-D62AB11C5219}" type="slidenum">
              <a:rPr lang="en-GB" smtClean="0"/>
              <a:t>7</a:t>
            </a:fld>
            <a:endParaRPr lang="en-GB"/>
          </a:p>
        </p:txBody>
      </p:sp>
    </p:spTree>
    <p:extLst>
      <p:ext uri="{BB962C8B-B14F-4D97-AF65-F5344CB8AC3E}">
        <p14:creationId xmlns:p14="http://schemas.microsoft.com/office/powerpoint/2010/main" val="818873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8D3651-E16B-4974-8672-D62AB11C5219}" type="slidenum">
              <a:rPr lang="en-GB" smtClean="0"/>
              <a:t>9</a:t>
            </a:fld>
            <a:endParaRPr lang="en-GB"/>
          </a:p>
        </p:txBody>
      </p:sp>
    </p:spTree>
    <p:extLst>
      <p:ext uri="{BB962C8B-B14F-4D97-AF65-F5344CB8AC3E}">
        <p14:creationId xmlns:p14="http://schemas.microsoft.com/office/powerpoint/2010/main" val="364692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One good practice example involved a clinic offering open sessions for persons with dementia to familiarise themselves with the clinic environment without undergoing examination or treatment. This approach helped address common difficulties attending dental surgeries, such as noise, smells, and unfamiliar equipment, which are similar to those experienced by individuals with autism and sensory processing conditions. Another example of good practice was dental professionals performing dental assessments in the care home which is more commonplace in Scotland. Being in a familiar environment helped those with dementia who had physical impairments making it difficult to leave the care home.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68D3651-E16B-4974-8672-D62AB11C5219}" type="slidenum">
              <a:rPr lang="en-GB" smtClean="0"/>
              <a:t>10</a:t>
            </a:fld>
            <a:endParaRPr lang="en-GB"/>
          </a:p>
        </p:txBody>
      </p:sp>
    </p:spTree>
    <p:extLst>
      <p:ext uri="{BB962C8B-B14F-4D97-AF65-F5344CB8AC3E}">
        <p14:creationId xmlns:p14="http://schemas.microsoft.com/office/powerpoint/2010/main" val="11918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3336E7-AE58-416C-8F21-8644764A19F8}"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4CCB9-6B35-4B84-A2F7-2E1F71D42906}" type="slidenum">
              <a:rPr lang="en-GB" smtClean="0"/>
              <a:t>‹#›</a:t>
            </a:fld>
            <a:endParaRPr lang="en-GB"/>
          </a:p>
        </p:txBody>
      </p:sp>
    </p:spTree>
    <p:extLst>
      <p:ext uri="{BB962C8B-B14F-4D97-AF65-F5344CB8AC3E}">
        <p14:creationId xmlns:p14="http://schemas.microsoft.com/office/powerpoint/2010/main" val="540644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3336E7-AE58-416C-8F21-8644764A19F8}"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4CCB9-6B35-4B84-A2F7-2E1F71D42906}" type="slidenum">
              <a:rPr lang="en-GB" smtClean="0"/>
              <a:t>‹#›</a:t>
            </a:fld>
            <a:endParaRPr lang="en-GB"/>
          </a:p>
        </p:txBody>
      </p:sp>
    </p:spTree>
    <p:extLst>
      <p:ext uri="{BB962C8B-B14F-4D97-AF65-F5344CB8AC3E}">
        <p14:creationId xmlns:p14="http://schemas.microsoft.com/office/powerpoint/2010/main" val="56856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3336E7-AE58-416C-8F21-8644764A19F8}"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4CCB9-6B35-4B84-A2F7-2E1F71D4290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6253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3336E7-AE58-416C-8F21-8644764A19F8}"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4CCB9-6B35-4B84-A2F7-2E1F71D42906}" type="slidenum">
              <a:rPr lang="en-GB" smtClean="0"/>
              <a:t>‹#›</a:t>
            </a:fld>
            <a:endParaRPr lang="en-GB"/>
          </a:p>
        </p:txBody>
      </p:sp>
    </p:spTree>
    <p:extLst>
      <p:ext uri="{BB962C8B-B14F-4D97-AF65-F5344CB8AC3E}">
        <p14:creationId xmlns:p14="http://schemas.microsoft.com/office/powerpoint/2010/main" val="366554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3336E7-AE58-416C-8F21-8644764A19F8}"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4CCB9-6B35-4B84-A2F7-2E1F71D4290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1713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3336E7-AE58-416C-8F21-8644764A19F8}"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4CCB9-6B35-4B84-A2F7-2E1F71D42906}" type="slidenum">
              <a:rPr lang="en-GB" smtClean="0"/>
              <a:t>‹#›</a:t>
            </a:fld>
            <a:endParaRPr lang="en-GB"/>
          </a:p>
        </p:txBody>
      </p:sp>
    </p:spTree>
    <p:extLst>
      <p:ext uri="{BB962C8B-B14F-4D97-AF65-F5344CB8AC3E}">
        <p14:creationId xmlns:p14="http://schemas.microsoft.com/office/powerpoint/2010/main" val="208574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336E7-AE58-416C-8F21-8644764A19F8}"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4CCB9-6B35-4B84-A2F7-2E1F71D42906}" type="slidenum">
              <a:rPr lang="en-GB" smtClean="0"/>
              <a:t>‹#›</a:t>
            </a:fld>
            <a:endParaRPr lang="en-GB"/>
          </a:p>
        </p:txBody>
      </p:sp>
    </p:spTree>
    <p:extLst>
      <p:ext uri="{BB962C8B-B14F-4D97-AF65-F5344CB8AC3E}">
        <p14:creationId xmlns:p14="http://schemas.microsoft.com/office/powerpoint/2010/main" val="4157731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336E7-AE58-416C-8F21-8644764A19F8}"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4CCB9-6B35-4B84-A2F7-2E1F71D42906}" type="slidenum">
              <a:rPr lang="en-GB" smtClean="0"/>
              <a:t>‹#›</a:t>
            </a:fld>
            <a:endParaRPr lang="en-GB"/>
          </a:p>
        </p:txBody>
      </p:sp>
    </p:spTree>
    <p:extLst>
      <p:ext uri="{BB962C8B-B14F-4D97-AF65-F5344CB8AC3E}">
        <p14:creationId xmlns:p14="http://schemas.microsoft.com/office/powerpoint/2010/main" val="155807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336E7-AE58-416C-8F21-8644764A19F8}"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4CCB9-6B35-4B84-A2F7-2E1F71D42906}" type="slidenum">
              <a:rPr lang="en-GB" smtClean="0"/>
              <a:t>‹#›</a:t>
            </a:fld>
            <a:endParaRPr lang="en-GB"/>
          </a:p>
        </p:txBody>
      </p:sp>
    </p:spTree>
    <p:extLst>
      <p:ext uri="{BB962C8B-B14F-4D97-AF65-F5344CB8AC3E}">
        <p14:creationId xmlns:p14="http://schemas.microsoft.com/office/powerpoint/2010/main" val="6942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3336E7-AE58-416C-8F21-8644764A19F8}"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24CCB9-6B35-4B84-A2F7-2E1F71D42906}" type="slidenum">
              <a:rPr lang="en-GB" smtClean="0"/>
              <a:t>‹#›</a:t>
            </a:fld>
            <a:endParaRPr lang="en-GB"/>
          </a:p>
        </p:txBody>
      </p:sp>
    </p:spTree>
    <p:extLst>
      <p:ext uri="{BB962C8B-B14F-4D97-AF65-F5344CB8AC3E}">
        <p14:creationId xmlns:p14="http://schemas.microsoft.com/office/powerpoint/2010/main" val="253485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3336E7-AE58-416C-8F21-8644764A19F8}"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24CCB9-6B35-4B84-A2F7-2E1F71D42906}" type="slidenum">
              <a:rPr lang="en-GB" smtClean="0"/>
              <a:t>‹#›</a:t>
            </a:fld>
            <a:endParaRPr lang="en-GB"/>
          </a:p>
        </p:txBody>
      </p:sp>
    </p:spTree>
    <p:extLst>
      <p:ext uri="{BB962C8B-B14F-4D97-AF65-F5344CB8AC3E}">
        <p14:creationId xmlns:p14="http://schemas.microsoft.com/office/powerpoint/2010/main" val="197598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3336E7-AE58-416C-8F21-8644764A19F8}" type="datetimeFigureOut">
              <a:rPr lang="en-GB" smtClean="0"/>
              <a:t>16/11/2023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24CCB9-6B35-4B84-A2F7-2E1F71D42906}" type="slidenum">
              <a:rPr lang="en-GB" smtClean="0"/>
              <a:t>‹#›</a:t>
            </a:fld>
            <a:endParaRPr lang="en-GB"/>
          </a:p>
        </p:txBody>
      </p:sp>
    </p:spTree>
    <p:extLst>
      <p:ext uri="{BB962C8B-B14F-4D97-AF65-F5344CB8AC3E}">
        <p14:creationId xmlns:p14="http://schemas.microsoft.com/office/powerpoint/2010/main" val="116788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3336E7-AE58-416C-8F21-8644764A19F8}" type="datetimeFigureOut">
              <a:rPr lang="en-GB" smtClean="0"/>
              <a:t>16/11/2023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24CCB9-6B35-4B84-A2F7-2E1F71D42906}" type="slidenum">
              <a:rPr lang="en-GB" smtClean="0"/>
              <a:t>‹#›</a:t>
            </a:fld>
            <a:endParaRPr lang="en-GB"/>
          </a:p>
        </p:txBody>
      </p:sp>
    </p:spTree>
    <p:extLst>
      <p:ext uri="{BB962C8B-B14F-4D97-AF65-F5344CB8AC3E}">
        <p14:creationId xmlns:p14="http://schemas.microsoft.com/office/powerpoint/2010/main" val="174088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336E7-AE58-416C-8F21-8644764A19F8}" type="datetimeFigureOut">
              <a:rPr lang="en-GB" smtClean="0"/>
              <a:t>16/11/2023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24CCB9-6B35-4B84-A2F7-2E1F71D42906}" type="slidenum">
              <a:rPr lang="en-GB" smtClean="0"/>
              <a:t>‹#›</a:t>
            </a:fld>
            <a:endParaRPr lang="en-GB"/>
          </a:p>
        </p:txBody>
      </p:sp>
    </p:spTree>
    <p:extLst>
      <p:ext uri="{BB962C8B-B14F-4D97-AF65-F5344CB8AC3E}">
        <p14:creationId xmlns:p14="http://schemas.microsoft.com/office/powerpoint/2010/main" val="414288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3336E7-AE58-416C-8F21-8644764A19F8}"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24CCB9-6B35-4B84-A2F7-2E1F71D42906}" type="slidenum">
              <a:rPr lang="en-GB" smtClean="0"/>
              <a:t>‹#›</a:t>
            </a:fld>
            <a:endParaRPr lang="en-GB"/>
          </a:p>
        </p:txBody>
      </p:sp>
    </p:spTree>
    <p:extLst>
      <p:ext uri="{BB962C8B-B14F-4D97-AF65-F5344CB8AC3E}">
        <p14:creationId xmlns:p14="http://schemas.microsoft.com/office/powerpoint/2010/main" val="68523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24CCB9-6B35-4B84-A2F7-2E1F71D42906}" type="slidenum">
              <a:rPr lang="en-GB" smtClean="0"/>
              <a:t>‹#›</a:t>
            </a:fld>
            <a:endParaRPr lang="en-GB"/>
          </a:p>
        </p:txBody>
      </p:sp>
      <p:sp>
        <p:nvSpPr>
          <p:cNvPr id="5" name="Date Placeholder 4"/>
          <p:cNvSpPr>
            <a:spLocks noGrp="1"/>
          </p:cNvSpPr>
          <p:nvPr>
            <p:ph type="dt" sz="half" idx="10"/>
          </p:nvPr>
        </p:nvSpPr>
        <p:spPr/>
        <p:txBody>
          <a:bodyPr/>
          <a:lstStyle/>
          <a:p>
            <a:fld id="{C73336E7-AE58-416C-8F21-8644764A19F8}" type="datetimeFigureOut">
              <a:rPr lang="en-GB" smtClean="0"/>
              <a:t>16/11/2023</a:t>
            </a:fld>
            <a:endParaRPr lang="en-GB"/>
          </a:p>
        </p:txBody>
      </p:sp>
    </p:spTree>
    <p:extLst>
      <p:ext uri="{BB962C8B-B14F-4D97-AF65-F5344CB8AC3E}">
        <p14:creationId xmlns:p14="http://schemas.microsoft.com/office/powerpoint/2010/main" val="151700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3336E7-AE58-416C-8F21-8644764A19F8}" type="datetimeFigureOut">
              <a:rPr lang="en-GB" smtClean="0"/>
              <a:t>16/11/2023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F24CCB9-6B35-4B84-A2F7-2E1F71D42906}" type="slidenum">
              <a:rPr lang="en-GB" smtClean="0"/>
              <a:t>‹#›</a:t>
            </a:fld>
            <a:endParaRPr lang="en-GB"/>
          </a:p>
        </p:txBody>
      </p:sp>
    </p:spTree>
    <p:extLst>
      <p:ext uri="{BB962C8B-B14F-4D97-AF65-F5344CB8AC3E}">
        <p14:creationId xmlns:p14="http://schemas.microsoft.com/office/powerpoint/2010/main" val="20788038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ulaimansait.blogspot.com/2016/03/apollo-white-dental-clinic-your.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list-note-memory-sticky-note-820967/"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loonylabs.org/2014/09/03/hiv-dementi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durne-desdelaorilla.blogspot.com/2018/07/incisivamente.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attguyan.com/the-human-memory-syste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durne-desdelaorilla.blogspot.com/2018/07/incisivamente.html"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1063E-F702-3459-DF94-3FB79ADEAFDF}"/>
              </a:ext>
            </a:extLst>
          </p:cNvPr>
          <p:cNvSpPr>
            <a:spLocks noGrp="1"/>
          </p:cNvSpPr>
          <p:nvPr>
            <p:ph type="ctrTitle"/>
          </p:nvPr>
        </p:nvSpPr>
        <p:spPr>
          <a:xfrm>
            <a:off x="892755" y="2720445"/>
            <a:ext cx="8288035" cy="1649427"/>
          </a:xfrm>
        </p:spPr>
        <p:txBody>
          <a:bodyPr>
            <a:noAutofit/>
          </a:bodyPr>
          <a:lstStyle/>
          <a:p>
            <a:pPr algn="ctr">
              <a:lnSpc>
                <a:spcPct val="90000"/>
              </a:lnSpc>
            </a:pPr>
            <a:r>
              <a:rPr lang="en-US" sz="3200" b="1"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Incorporating lived experiences into the development of a dental pain reduction intervention for those living with dementia</a:t>
            </a:r>
            <a:endParaRPr lang="en-GB" sz="3200" b="1" dirty="0">
              <a:solidFill>
                <a:schemeClr val="tx1"/>
              </a:solidFill>
            </a:endParaRPr>
          </a:p>
        </p:txBody>
      </p:sp>
      <p:sp>
        <p:nvSpPr>
          <p:cNvPr id="3" name="Subtitle 2">
            <a:extLst>
              <a:ext uri="{FF2B5EF4-FFF2-40B4-BE49-F238E27FC236}">
                <a16:creationId xmlns:a16="http://schemas.microsoft.com/office/drawing/2014/main" id="{6DDB399D-7BCB-8939-01DA-605DB3316F18}"/>
              </a:ext>
            </a:extLst>
          </p:cNvPr>
          <p:cNvSpPr>
            <a:spLocks noGrp="1"/>
          </p:cNvSpPr>
          <p:nvPr>
            <p:ph type="subTitle" idx="1"/>
          </p:nvPr>
        </p:nvSpPr>
        <p:spPr>
          <a:xfrm>
            <a:off x="888726" y="5079453"/>
            <a:ext cx="8288035" cy="471488"/>
          </a:xfrm>
        </p:spPr>
        <p:txBody>
          <a:bodyPr>
            <a:noAutofit/>
          </a:bodyPr>
          <a:lstStyle/>
          <a:p>
            <a:pPr algn="ctr">
              <a:lnSpc>
                <a:spcPct val="90000"/>
              </a:lnSpc>
            </a:pPr>
            <a:r>
              <a:rPr lang="en-GB" sz="2800" b="1" dirty="0">
                <a:solidFill>
                  <a:schemeClr val="tx1"/>
                </a:solidFill>
              </a:rPr>
              <a:t>Dr. Carrie Stewart</a:t>
            </a:r>
          </a:p>
          <a:p>
            <a:pPr algn="ctr">
              <a:lnSpc>
                <a:spcPct val="90000"/>
              </a:lnSpc>
            </a:pPr>
            <a:r>
              <a:rPr lang="en-GB" sz="2800" b="1" dirty="0">
                <a:solidFill>
                  <a:schemeClr val="tx1"/>
                </a:solidFill>
              </a:rPr>
              <a:t>University of Aberdeen</a:t>
            </a:r>
          </a:p>
        </p:txBody>
      </p:sp>
      <p:pic>
        <p:nvPicPr>
          <p:cNvPr id="5" name="Picture 4" descr="Icon&#10;&#10;Description automatically generated">
            <a:extLst>
              <a:ext uri="{FF2B5EF4-FFF2-40B4-BE49-F238E27FC236}">
                <a16:creationId xmlns:a16="http://schemas.microsoft.com/office/drawing/2014/main" id="{77822DE1-BB20-9D0A-7BB7-C20647500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168" y="482345"/>
            <a:ext cx="1701672" cy="1649427"/>
          </a:xfrm>
          <a:prstGeom prst="rect">
            <a:avLst/>
          </a:prstGeom>
        </p:spPr>
      </p:pic>
      <p:pic>
        <p:nvPicPr>
          <p:cNvPr id="4" name="Picture 3">
            <a:extLst>
              <a:ext uri="{FF2B5EF4-FFF2-40B4-BE49-F238E27FC236}">
                <a16:creationId xmlns:a16="http://schemas.microsoft.com/office/drawing/2014/main" id="{864DAAB9-52CB-6A5E-7ACF-84C970267260}"/>
              </a:ext>
            </a:extLst>
          </p:cNvPr>
          <p:cNvPicPr>
            <a:picLocks noChangeAspect="1"/>
          </p:cNvPicPr>
          <p:nvPr/>
        </p:nvPicPr>
        <p:blipFill rotWithShape="1">
          <a:blip r:embed="rId4">
            <a:extLst>
              <a:ext uri="{28A0092B-C50C-407E-A947-70E740481C1C}">
                <a14:useLocalDpi xmlns:a14="http://schemas.microsoft.com/office/drawing/2010/main" val="0"/>
              </a:ext>
            </a:extLst>
          </a:blip>
          <a:srcRect l="7242" t="11025" r="5842" b="7079"/>
          <a:stretch/>
        </p:blipFill>
        <p:spPr bwMode="auto">
          <a:xfrm>
            <a:off x="3720795" y="482345"/>
            <a:ext cx="1903228" cy="1649428"/>
          </a:xfrm>
          <a:prstGeom prst="rect">
            <a:avLst/>
          </a:prstGeom>
          <a:extLst>
            <a:ext uri="{53640926-AAD7-44D8-BBD7-CCE9431645EC}">
              <a14:shadowObscured xmlns:a14="http://schemas.microsoft.com/office/drawing/2010/main"/>
            </a:ext>
          </a:extLst>
        </p:spPr>
      </p:pic>
      <p:pic>
        <p:nvPicPr>
          <p:cNvPr id="7" name="Picture 6" descr="Blue text on a white background&#10;&#10;Description automatically generated">
            <a:extLst>
              <a:ext uri="{FF2B5EF4-FFF2-40B4-BE49-F238E27FC236}">
                <a16:creationId xmlns:a16="http://schemas.microsoft.com/office/drawing/2014/main" id="{FEC9B80D-66A5-2552-4556-B269A02A44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7978" y="1250048"/>
            <a:ext cx="2608783" cy="717415"/>
          </a:xfrm>
          <a:prstGeom prst="rect">
            <a:avLst/>
          </a:prstGeom>
        </p:spPr>
      </p:pic>
    </p:spTree>
    <p:extLst>
      <p:ext uri="{BB962C8B-B14F-4D97-AF65-F5344CB8AC3E}">
        <p14:creationId xmlns:p14="http://schemas.microsoft.com/office/powerpoint/2010/main" val="399600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22BE-0D65-E6F7-3955-343B60E362EA}"/>
              </a:ext>
            </a:extLst>
          </p:cNvPr>
          <p:cNvSpPr>
            <a:spLocks noGrp="1"/>
          </p:cNvSpPr>
          <p:nvPr>
            <p:ph type="title"/>
          </p:nvPr>
        </p:nvSpPr>
        <p:spPr/>
        <p:txBody>
          <a:bodyPr/>
          <a:lstStyle/>
          <a:p>
            <a:r>
              <a:rPr lang="en-GB" dirty="0"/>
              <a:t>Exemplar: The Dental Environment</a:t>
            </a:r>
          </a:p>
        </p:txBody>
      </p:sp>
      <p:sp>
        <p:nvSpPr>
          <p:cNvPr id="3" name="Content Placeholder 2">
            <a:extLst>
              <a:ext uri="{FF2B5EF4-FFF2-40B4-BE49-F238E27FC236}">
                <a16:creationId xmlns:a16="http://schemas.microsoft.com/office/drawing/2014/main" id="{41BC1F4D-8724-057D-E57F-D77623BBA831}"/>
              </a:ext>
            </a:extLst>
          </p:cNvPr>
          <p:cNvSpPr>
            <a:spLocks noGrp="1"/>
          </p:cNvSpPr>
          <p:nvPr>
            <p:ph idx="1"/>
          </p:nvPr>
        </p:nvSpPr>
        <p:spPr>
          <a:xfrm>
            <a:off x="677334" y="1543051"/>
            <a:ext cx="8820996" cy="4498312"/>
          </a:xfrm>
        </p:spPr>
        <p:txBody>
          <a:bodyPr>
            <a:normAutofit/>
          </a:bodyPr>
          <a:lstStyle/>
          <a:p>
            <a:pPr marL="0" indent="0">
              <a:buNone/>
            </a:pPr>
            <a:endParaRPr lang="en-GB" i="1" dirty="0">
              <a:ea typeface="Calibri" panose="020F0502020204030204" pitchFamily="34" charset="0"/>
              <a:cs typeface="Segoe UI" panose="020B0502040204020203" pitchFamily="34" charset="0"/>
            </a:endParaRPr>
          </a:p>
          <a:p>
            <a:pPr marL="0" indent="0">
              <a:buNone/>
            </a:pPr>
            <a:endParaRPr lang="en-GB" sz="1800" dirty="0">
              <a:effectLst/>
              <a:ea typeface="Calibri" panose="020F0502020204030204" pitchFamily="34" charset="0"/>
              <a:cs typeface="Times New Roman" panose="02020603050405020304" pitchFamily="18" charset="0"/>
            </a:endParaRPr>
          </a:p>
        </p:txBody>
      </p:sp>
      <p:sp>
        <p:nvSpPr>
          <p:cNvPr id="4" name="Speech Bubble: Rectangle with Corners Rounded 3">
            <a:extLst>
              <a:ext uri="{FF2B5EF4-FFF2-40B4-BE49-F238E27FC236}">
                <a16:creationId xmlns:a16="http://schemas.microsoft.com/office/drawing/2014/main" id="{7201D2A7-B2B4-62AF-A09E-FBC6BDB23641}"/>
              </a:ext>
            </a:extLst>
          </p:cNvPr>
          <p:cNvSpPr/>
          <p:nvPr/>
        </p:nvSpPr>
        <p:spPr>
          <a:xfrm>
            <a:off x="523875" y="1350962"/>
            <a:ext cx="6076950" cy="2392363"/>
          </a:xfrm>
          <a:prstGeom prst="wedgeRoundRectCallout">
            <a:avLst>
              <a:gd name="adj1" fmla="val 59087"/>
              <a:gd name="adj2" fmla="val -13147"/>
              <a:gd name="adj3" fmla="val 16667"/>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effectLst/>
                <a:ea typeface="Calibri" panose="020F0502020204030204" pitchFamily="34" charset="0"/>
                <a:cs typeface="Times New Roman" panose="02020603050405020304" pitchFamily="18" charset="0"/>
              </a:rPr>
              <a:t>“He's got a lot of trauma from childhood, because he had a cleft palate, and obviously underwent quite significant dental work in his early days, which you know the whole, as you were mentioning, the whole association with a dentist is, is very frightening”</a:t>
            </a:r>
          </a:p>
          <a:p>
            <a:pPr algn="ctr"/>
            <a:endParaRPr lang="en-GB" dirty="0"/>
          </a:p>
        </p:txBody>
      </p:sp>
      <p:sp>
        <p:nvSpPr>
          <p:cNvPr id="5" name="Speech Bubble: Rectangle with Corners Rounded 4">
            <a:extLst>
              <a:ext uri="{FF2B5EF4-FFF2-40B4-BE49-F238E27FC236}">
                <a16:creationId xmlns:a16="http://schemas.microsoft.com/office/drawing/2014/main" id="{31DEEC74-4CE0-0708-B4CB-B3BB20A6F433}"/>
              </a:ext>
            </a:extLst>
          </p:cNvPr>
          <p:cNvSpPr/>
          <p:nvPr/>
        </p:nvSpPr>
        <p:spPr>
          <a:xfrm>
            <a:off x="452437" y="4229099"/>
            <a:ext cx="5892897" cy="2171699"/>
          </a:xfrm>
          <a:prstGeom prst="wedgeRoundRectCallout">
            <a:avLst>
              <a:gd name="adj1" fmla="val 60064"/>
              <a:gd name="adj2" fmla="val -27412"/>
              <a:gd name="adj3" fmla="val 16667"/>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i="1" dirty="0">
                <a:effectLst/>
                <a:ea typeface="Calibri" panose="020F0502020204030204" pitchFamily="34" charset="0"/>
                <a:cs typeface="Segoe UI" panose="020B0502040204020203" pitchFamily="34" charset="0"/>
              </a:rPr>
              <a:t>“They had a 2 hour slot on a particular afternoon, where they welcome people with dementia to come into the surgery before they even came for any treatment, just to come and visit the dentist and have a little chat, no treatment, no even looking in your mouth all of that...”</a:t>
            </a:r>
          </a:p>
          <a:p>
            <a:pPr algn="ctr"/>
            <a:endParaRPr lang="en-GB" dirty="0"/>
          </a:p>
        </p:txBody>
      </p:sp>
      <p:sp>
        <p:nvSpPr>
          <p:cNvPr id="6" name="Rectangle 5">
            <a:extLst>
              <a:ext uri="{FF2B5EF4-FFF2-40B4-BE49-F238E27FC236}">
                <a16:creationId xmlns:a16="http://schemas.microsoft.com/office/drawing/2014/main" id="{1C58BF99-FF84-D40D-EAE0-9DF1DD108FEB}"/>
              </a:ext>
            </a:extLst>
          </p:cNvPr>
          <p:cNvSpPr/>
          <p:nvPr/>
        </p:nvSpPr>
        <p:spPr>
          <a:xfrm>
            <a:off x="7496175" y="1350962"/>
            <a:ext cx="4243388" cy="5049836"/>
          </a:xfrm>
          <a:prstGeom prst="rect">
            <a:avLst/>
          </a:prstGeom>
          <a:solidFill>
            <a:schemeClr val="accent5">
              <a:lumMod val="40000"/>
              <a:lumOff val="60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rPr>
              <a:t>Intervention need to:</a:t>
            </a:r>
          </a:p>
          <a:p>
            <a:pPr algn="ctr"/>
            <a:endParaRPr lang="en-GB" dirty="0">
              <a:solidFill>
                <a:schemeClr val="tx1"/>
              </a:solidFill>
            </a:endParaRPr>
          </a:p>
          <a:p>
            <a:pPr marL="285750" indent="-285750" algn="ctr">
              <a:buFont typeface="Arial" panose="020B0604020202020204" pitchFamily="34" charset="0"/>
              <a:buChar char="•"/>
            </a:pPr>
            <a:r>
              <a:rPr lang="en-GB" dirty="0">
                <a:solidFill>
                  <a:schemeClr val="tx1"/>
                </a:solidFill>
              </a:rPr>
              <a:t>Recognise environmental challenges for persons living with dementia</a:t>
            </a: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algn="ct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r>
              <a:rPr lang="en-GB" dirty="0">
                <a:solidFill>
                  <a:schemeClr val="tx1"/>
                </a:solidFill>
              </a:rPr>
              <a:t>Afford opportunities to desensitise to the dental environment and ensure clinic is dementia friendly in lay-out</a:t>
            </a:r>
          </a:p>
          <a:p>
            <a:pPr algn="ctr"/>
            <a:endParaRPr lang="en-GB" dirty="0">
              <a:solidFill>
                <a:schemeClr val="tx1"/>
              </a:solidFill>
            </a:endParaRPr>
          </a:p>
          <a:p>
            <a:pPr marL="285750" indent="-285750" algn="ctr">
              <a:buFont typeface="Arial" panose="020B0604020202020204" pitchFamily="34" charset="0"/>
              <a:buChar char="•"/>
            </a:pPr>
            <a:r>
              <a:rPr lang="en-GB" dirty="0">
                <a:solidFill>
                  <a:schemeClr val="tx1"/>
                </a:solidFill>
              </a:rPr>
              <a:t>Consider at home/ care home dental assessments where appropriate</a:t>
            </a:r>
          </a:p>
        </p:txBody>
      </p:sp>
      <p:pic>
        <p:nvPicPr>
          <p:cNvPr id="8" name="Picture 7" descr="A green and white dental chair">
            <a:extLst>
              <a:ext uri="{FF2B5EF4-FFF2-40B4-BE49-F238E27FC236}">
                <a16:creationId xmlns:a16="http://schemas.microsoft.com/office/drawing/2014/main" id="{C452C16B-1352-D10B-AB33-014AD2A6F84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50861" y="2671762"/>
            <a:ext cx="1934016" cy="1450512"/>
          </a:xfrm>
          <a:prstGeom prst="rect">
            <a:avLst/>
          </a:prstGeom>
        </p:spPr>
      </p:pic>
    </p:spTree>
    <p:extLst>
      <p:ext uri="{BB962C8B-B14F-4D97-AF65-F5344CB8AC3E}">
        <p14:creationId xmlns:p14="http://schemas.microsoft.com/office/powerpoint/2010/main" val="2631747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F225C-4EAD-5C32-03F0-05EFA8879AC3}"/>
              </a:ext>
            </a:extLst>
          </p:cNvPr>
          <p:cNvSpPr>
            <a:spLocks noGrp="1"/>
          </p:cNvSpPr>
          <p:nvPr>
            <p:ph type="title"/>
          </p:nvPr>
        </p:nvSpPr>
        <p:spPr/>
        <p:txBody>
          <a:bodyPr/>
          <a:lstStyle/>
          <a:p>
            <a:r>
              <a:rPr lang="en-GB" dirty="0"/>
              <a:t>Exemplar: Reminders and visual prompts</a:t>
            </a:r>
          </a:p>
        </p:txBody>
      </p:sp>
      <p:sp>
        <p:nvSpPr>
          <p:cNvPr id="4" name="Speech Bubble: Rectangle with Corners Rounded 3">
            <a:extLst>
              <a:ext uri="{FF2B5EF4-FFF2-40B4-BE49-F238E27FC236}">
                <a16:creationId xmlns:a16="http://schemas.microsoft.com/office/drawing/2014/main" id="{3AD42886-98DA-B675-A40E-B7524D41092C}"/>
              </a:ext>
            </a:extLst>
          </p:cNvPr>
          <p:cNvSpPr/>
          <p:nvPr/>
        </p:nvSpPr>
        <p:spPr>
          <a:xfrm>
            <a:off x="677333" y="1471612"/>
            <a:ext cx="6590241" cy="2285999"/>
          </a:xfrm>
          <a:prstGeom prst="wedgeRoundRectCallout">
            <a:avLst>
              <a:gd name="adj1" fmla="val 56879"/>
              <a:gd name="adj2" fmla="val -1592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“So if your focus is on getting someone to brush their teeth, you're making sure that the sink is in front of them and their toothbrush and their toothpaste, so that they see it and think oh, yes, rather than having to think it. So, it is about being in the here and now”</a:t>
            </a:r>
          </a:p>
          <a:p>
            <a:pPr algn="ctr"/>
            <a:endParaRPr lang="en-GB" dirty="0"/>
          </a:p>
        </p:txBody>
      </p:sp>
      <p:sp>
        <p:nvSpPr>
          <p:cNvPr id="5" name="Speech Bubble: Rectangle with Corners Rounded 4">
            <a:extLst>
              <a:ext uri="{FF2B5EF4-FFF2-40B4-BE49-F238E27FC236}">
                <a16:creationId xmlns:a16="http://schemas.microsoft.com/office/drawing/2014/main" id="{6A251FAF-BD73-5F29-4A63-853FA108B3A2}"/>
              </a:ext>
            </a:extLst>
          </p:cNvPr>
          <p:cNvSpPr/>
          <p:nvPr/>
        </p:nvSpPr>
        <p:spPr>
          <a:xfrm>
            <a:off x="677334" y="4248150"/>
            <a:ext cx="6714066" cy="2286000"/>
          </a:xfrm>
          <a:prstGeom prst="wedgeRoundRectCallout">
            <a:avLst>
              <a:gd name="adj1" fmla="val 55893"/>
              <a:gd name="adj2" fmla="val -221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“It might just be that. you know, getting to the toothbrush, knowing how far away it is from you, knowing how to get something from there to your mouth are all obstacles, so anything that can remove obstacles” about brushing your teeth</a:t>
            </a:r>
          </a:p>
        </p:txBody>
      </p:sp>
      <p:sp>
        <p:nvSpPr>
          <p:cNvPr id="6" name="Rectangle 5">
            <a:extLst>
              <a:ext uri="{FF2B5EF4-FFF2-40B4-BE49-F238E27FC236}">
                <a16:creationId xmlns:a16="http://schemas.microsoft.com/office/drawing/2014/main" id="{8F5A2C2D-762A-DA00-8C88-02DCBE390CB8}"/>
              </a:ext>
              <a:ext uri="{C183D7F6-B498-43B3-948B-1728B52AA6E4}">
                <adec:decorative xmlns:adec="http://schemas.microsoft.com/office/drawing/2017/decorative" val="1"/>
              </a:ext>
            </a:extLst>
          </p:cNvPr>
          <p:cNvSpPr/>
          <p:nvPr/>
        </p:nvSpPr>
        <p:spPr>
          <a:xfrm>
            <a:off x="8076141" y="1471612"/>
            <a:ext cx="3533775" cy="4838700"/>
          </a:xfrm>
          <a:prstGeom prst="rect">
            <a:avLst/>
          </a:prstGeom>
          <a:solidFill>
            <a:schemeClr val="accent5">
              <a:lumMod val="40000"/>
              <a:lumOff val="60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rPr>
              <a:t>Intervention needs to:</a:t>
            </a:r>
          </a:p>
          <a:p>
            <a:pPr algn="ctr"/>
            <a:endParaRPr lang="en-GB" dirty="0">
              <a:solidFill>
                <a:schemeClr val="tx1"/>
              </a:solidFill>
            </a:endParaRPr>
          </a:p>
          <a:p>
            <a:pPr marL="285750" indent="-285750" algn="ctr">
              <a:buFont typeface="Arial" panose="020B0604020202020204" pitchFamily="34" charset="0"/>
              <a:buChar char="•"/>
            </a:pPr>
            <a:r>
              <a:rPr lang="en-GB" dirty="0">
                <a:solidFill>
                  <a:schemeClr val="tx1"/>
                </a:solidFill>
              </a:rPr>
              <a:t>Make good use of routines and visual reminders</a:t>
            </a:r>
          </a:p>
          <a:p>
            <a:pPr algn="ct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r>
              <a:rPr lang="en-GB" dirty="0">
                <a:solidFill>
                  <a:schemeClr val="tx1"/>
                </a:solidFill>
              </a:rPr>
              <a:t>Include reminders of HOW to do the activity as well as prompts to do the activity</a:t>
            </a:r>
          </a:p>
        </p:txBody>
      </p:sp>
      <p:pic>
        <p:nvPicPr>
          <p:cNvPr id="8" name="Picture 7" descr="A pile of post-it notes">
            <a:extLst>
              <a:ext uri="{FF2B5EF4-FFF2-40B4-BE49-F238E27FC236}">
                <a16:creationId xmlns:a16="http://schemas.microsoft.com/office/drawing/2014/main" id="{D5E64193-6BF3-20D1-1A85-305BA879F82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18037" y="3248025"/>
            <a:ext cx="2049982" cy="1447800"/>
          </a:xfrm>
          <a:prstGeom prst="rect">
            <a:avLst/>
          </a:prstGeom>
        </p:spPr>
      </p:pic>
    </p:spTree>
    <p:extLst>
      <p:ext uri="{BB962C8B-B14F-4D97-AF65-F5344CB8AC3E}">
        <p14:creationId xmlns:p14="http://schemas.microsoft.com/office/powerpoint/2010/main" val="192882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2028-DA30-665F-A656-B8E875A7CB22}"/>
              </a:ext>
            </a:extLst>
          </p:cNvPr>
          <p:cNvSpPr>
            <a:spLocks noGrp="1"/>
          </p:cNvSpPr>
          <p:nvPr>
            <p:ph type="title"/>
          </p:nvPr>
        </p:nvSpPr>
        <p:spPr/>
        <p:txBody>
          <a:bodyPr/>
          <a:lstStyle/>
          <a:p>
            <a:r>
              <a:rPr lang="en-GB" dirty="0"/>
              <a:t>Attributes of potential solutions</a:t>
            </a:r>
          </a:p>
        </p:txBody>
      </p:sp>
      <p:graphicFrame>
        <p:nvGraphicFramePr>
          <p:cNvPr id="7" name="Content Placeholder 2">
            <a:extLst>
              <a:ext uri="{FF2B5EF4-FFF2-40B4-BE49-F238E27FC236}">
                <a16:creationId xmlns:a16="http://schemas.microsoft.com/office/drawing/2014/main" id="{3EA367F4-303D-0BA5-243F-41A5E06C8F60}"/>
              </a:ext>
            </a:extLst>
          </p:cNvPr>
          <p:cNvGraphicFramePr>
            <a:graphicFrameLocks noGrp="1"/>
          </p:cNvGraphicFramePr>
          <p:nvPr>
            <p:ph idx="1"/>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0721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516AB-49C0-7B66-2875-EA9DE486CBAC}"/>
              </a:ext>
            </a:extLst>
          </p:cNvPr>
          <p:cNvSpPr>
            <a:spLocks noGrp="1"/>
          </p:cNvSpPr>
          <p:nvPr>
            <p:ph type="title"/>
          </p:nvPr>
        </p:nvSpPr>
        <p:spPr>
          <a:xfrm>
            <a:off x="677334" y="609600"/>
            <a:ext cx="8596668" cy="659130"/>
          </a:xfrm>
        </p:spPr>
        <p:txBody>
          <a:bodyPr/>
          <a:lstStyle/>
          <a:p>
            <a:r>
              <a:rPr lang="en-GB" dirty="0"/>
              <a:t>Intervention Logic Model</a:t>
            </a:r>
          </a:p>
        </p:txBody>
      </p:sp>
      <p:pic>
        <p:nvPicPr>
          <p:cNvPr id="5" name="Content Placeholder 4" descr="A multicolored rectangular chart with text&#10;&#10;Description automatically generated with medium confidence">
            <a:extLst>
              <a:ext uri="{FF2B5EF4-FFF2-40B4-BE49-F238E27FC236}">
                <a16:creationId xmlns:a16="http://schemas.microsoft.com/office/drawing/2014/main" id="{04A24F58-341A-7A9A-A485-0A164852EE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268730"/>
            <a:ext cx="10447866" cy="5429250"/>
          </a:xfrm>
          <a:prstGeom prst="rect">
            <a:avLst/>
          </a:prstGeom>
        </p:spPr>
      </p:pic>
    </p:spTree>
    <p:extLst>
      <p:ext uri="{BB962C8B-B14F-4D97-AF65-F5344CB8AC3E}">
        <p14:creationId xmlns:p14="http://schemas.microsoft.com/office/powerpoint/2010/main" val="3755019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0112C757-3D28-9E9F-A4D3-8552A649942F}"/>
              </a:ext>
            </a:extLst>
          </p:cNvPr>
          <p:cNvGraphicFramePr>
            <a:graphicFrameLocks noChangeAspect="1"/>
          </p:cNvGraphicFramePr>
          <p:nvPr>
            <p:extLst>
              <p:ext uri="{D42A27DB-BD31-4B8C-83A1-F6EECF244321}">
                <p14:modId xmlns:p14="http://schemas.microsoft.com/office/powerpoint/2010/main" val="1718441646"/>
              </p:ext>
            </p:extLst>
          </p:nvPr>
        </p:nvGraphicFramePr>
        <p:xfrm>
          <a:off x="742950" y="1122298"/>
          <a:ext cx="7918701" cy="5595756"/>
        </p:xfrm>
        <a:graphic>
          <a:graphicData uri="http://schemas.openxmlformats.org/presentationml/2006/ole">
            <mc:AlternateContent xmlns:mc="http://schemas.openxmlformats.org/markup-compatibility/2006">
              <mc:Choice xmlns:v="urn:schemas-microsoft-com:vml" Requires="v">
                <p:oleObj name="Acrobat Document" r:id="rId3" imgW="8019826" imgH="5667062" progId="AcroExch.Document.DC">
                  <p:embed/>
                </p:oleObj>
              </mc:Choice>
              <mc:Fallback>
                <p:oleObj name="Acrobat Document" r:id="rId3" imgW="8019826" imgH="5667062" progId="AcroExch.Document.DC">
                  <p:embed/>
                  <p:pic>
                    <p:nvPicPr>
                      <p:cNvPr id="7" name="Object 6">
                        <a:extLst>
                          <a:ext uri="{FF2B5EF4-FFF2-40B4-BE49-F238E27FC236}">
                            <a16:creationId xmlns:a16="http://schemas.microsoft.com/office/drawing/2014/main" id="{0112C757-3D28-9E9F-A4D3-8552A649942F}"/>
                          </a:ext>
                        </a:extLst>
                      </p:cNvPr>
                      <p:cNvPicPr/>
                      <p:nvPr/>
                    </p:nvPicPr>
                    <p:blipFill>
                      <a:blip r:embed="rId4">
                        <a:alphaModFix amt="30000"/>
                      </a:blip>
                      <a:stretch>
                        <a:fillRect/>
                      </a:stretch>
                    </p:blipFill>
                    <p:spPr>
                      <a:xfrm>
                        <a:off x="742950" y="1122298"/>
                        <a:ext cx="7918701" cy="5595756"/>
                      </a:xfrm>
                      <a:prstGeom prst="rect">
                        <a:avLst/>
                      </a:prstGeom>
                    </p:spPr>
                  </p:pic>
                </p:oleObj>
              </mc:Fallback>
            </mc:AlternateContent>
          </a:graphicData>
        </a:graphic>
      </p:graphicFrame>
      <p:sp>
        <p:nvSpPr>
          <p:cNvPr id="5" name="Text Box 2">
            <a:extLst>
              <a:ext uri="{FF2B5EF4-FFF2-40B4-BE49-F238E27FC236}">
                <a16:creationId xmlns:a16="http://schemas.microsoft.com/office/drawing/2014/main" id="{DE9257BF-7641-B11F-F1B0-AC5D90347891}"/>
              </a:ext>
            </a:extLst>
          </p:cNvPr>
          <p:cNvSpPr txBox="1">
            <a:spLocks noChangeArrowheads="1"/>
          </p:cNvSpPr>
          <p:nvPr/>
        </p:nvSpPr>
        <p:spPr bwMode="auto">
          <a:xfrm>
            <a:off x="5166360" y="119490"/>
            <a:ext cx="4173258" cy="6487050"/>
          </a:xfrm>
          <a:prstGeom prst="rect">
            <a:avLst/>
          </a:prstGeom>
          <a:solidFill>
            <a:srgbClr val="00B0F0"/>
          </a:solidFill>
          <a:ln w="2857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000" b="1" dirty="0">
                <a:effectLst/>
                <a:latin typeface="Verdana" panose="020B0604030504040204" pitchFamily="34" charset="0"/>
                <a:ea typeface="Calibri" panose="020F0502020204030204" pitchFamily="34" charset="0"/>
                <a:cs typeface="Times New Roman" panose="02020603050405020304" pitchFamily="18" charset="0"/>
              </a:rPr>
              <a:t>Activities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dirty="0">
                <a:effectLst/>
                <a:latin typeface="Verdana" panose="020B0604030504040204" pitchFamily="34" charset="0"/>
                <a:ea typeface="Calibri" panose="020F0502020204030204" pitchFamily="34" charset="0"/>
                <a:cs typeface="Times New Roman" panose="02020603050405020304" pitchFamily="18" charset="0"/>
              </a:rPr>
              <a:t>Feasibility/ programme grant - Refining the prototype and explore components such as information sharing and HCP training needs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dirty="0">
                <a:effectLst/>
                <a:latin typeface="Verdana" panose="020B0604030504040204" pitchFamily="34" charset="0"/>
                <a:ea typeface="Calibri" panose="020F0502020204030204" pitchFamily="34" charset="0"/>
                <a:cs typeface="Times New Roman" panose="02020603050405020304" pitchFamily="18" charset="0"/>
              </a:rPr>
              <a:t>Clarify where and for who this intervention can be tested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000" dirty="0">
                <a:effectLst/>
                <a:latin typeface="Verdana" panose="020B0604030504040204" pitchFamily="34" charset="0"/>
                <a:ea typeface="Calibri" panose="020F0502020204030204" pitchFamily="34" charset="0"/>
                <a:cs typeface="Times New Roman" panose="02020603050405020304" pitchFamily="18" charset="0"/>
              </a:rPr>
              <a:t>Explore the system where it will be implemented - how could dental services and caregiver support be improved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000" dirty="0">
                <a:effectLst/>
                <a:latin typeface="Verdana" panose="020B0604030504040204" pitchFamily="34" charset="0"/>
                <a:ea typeface="Calibri" panose="020F0502020204030204" pitchFamily="34" charset="0"/>
                <a:cs typeface="Times New Roman" panose="02020603050405020304" pitchFamily="18" charset="0"/>
              </a:rPr>
              <a:t>What resources/interventions have already been developed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3DDDC217-7E19-94E8-B515-DC784880C84E}"/>
              </a:ext>
            </a:extLst>
          </p:cNvPr>
          <p:cNvSpPr>
            <a:spLocks noGrp="1"/>
          </p:cNvSpPr>
          <p:nvPr>
            <p:ph type="title"/>
          </p:nvPr>
        </p:nvSpPr>
        <p:spPr>
          <a:xfrm>
            <a:off x="742950" y="369570"/>
            <a:ext cx="8596668" cy="1320800"/>
          </a:xfrm>
        </p:spPr>
        <p:txBody>
          <a:bodyPr/>
          <a:lstStyle/>
          <a:p>
            <a:r>
              <a:rPr lang="en-GB" dirty="0"/>
              <a:t>Next steps</a:t>
            </a:r>
          </a:p>
        </p:txBody>
      </p:sp>
      <p:sp>
        <p:nvSpPr>
          <p:cNvPr id="2" name="Thought Bubble: Cloud 1">
            <a:extLst>
              <a:ext uri="{FF2B5EF4-FFF2-40B4-BE49-F238E27FC236}">
                <a16:creationId xmlns:a16="http://schemas.microsoft.com/office/drawing/2014/main" id="{B2C6A358-9C29-0612-5C2B-577B3A61F7FE}"/>
              </a:ext>
            </a:extLst>
          </p:cNvPr>
          <p:cNvSpPr/>
          <p:nvPr/>
        </p:nvSpPr>
        <p:spPr>
          <a:xfrm>
            <a:off x="9058275" y="457200"/>
            <a:ext cx="2190750" cy="895350"/>
          </a:xfrm>
          <a:prstGeom prst="cloudCallout">
            <a:avLst>
              <a:gd name="adj1" fmla="val -60398"/>
              <a:gd name="adj2" fmla="val 7313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NIHR RfPB</a:t>
            </a:r>
          </a:p>
        </p:txBody>
      </p:sp>
      <p:sp>
        <p:nvSpPr>
          <p:cNvPr id="3" name="Thought Bubble: Cloud 2">
            <a:extLst>
              <a:ext uri="{FF2B5EF4-FFF2-40B4-BE49-F238E27FC236}">
                <a16:creationId xmlns:a16="http://schemas.microsoft.com/office/drawing/2014/main" id="{EE4678A1-1306-79D8-AB25-7155187F0AD0}"/>
              </a:ext>
            </a:extLst>
          </p:cNvPr>
          <p:cNvSpPr/>
          <p:nvPr/>
        </p:nvSpPr>
        <p:spPr>
          <a:xfrm>
            <a:off x="9267825" y="2276475"/>
            <a:ext cx="2543175" cy="657225"/>
          </a:xfrm>
          <a:prstGeom prst="cloudCallout">
            <a:avLst>
              <a:gd name="adj1" fmla="val -62406"/>
              <a:gd name="adj2" fmla="val 8134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Community</a:t>
            </a:r>
          </a:p>
        </p:txBody>
      </p:sp>
    </p:spTree>
    <p:extLst>
      <p:ext uri="{BB962C8B-B14F-4D97-AF65-F5344CB8AC3E}">
        <p14:creationId xmlns:p14="http://schemas.microsoft.com/office/powerpoint/2010/main" val="677662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BE68-725A-B4C3-25D7-D5D22B3F0DBF}"/>
              </a:ext>
            </a:extLst>
          </p:cNvPr>
          <p:cNvSpPr>
            <a:spLocks noGrp="1"/>
          </p:cNvSpPr>
          <p:nvPr>
            <p:ph type="title"/>
          </p:nvPr>
        </p:nvSpPr>
        <p:spPr>
          <a:xfrm>
            <a:off x="5536734" y="609600"/>
            <a:ext cx="3737268" cy="1320800"/>
          </a:xfrm>
        </p:spPr>
        <p:txBody>
          <a:bodyPr>
            <a:normAutofit/>
          </a:bodyPr>
          <a:lstStyle/>
          <a:p>
            <a:r>
              <a:rPr lang="en-GB" dirty="0"/>
              <a:t>Questions?</a:t>
            </a:r>
          </a:p>
        </p:txBody>
      </p:sp>
      <p:sp>
        <p:nvSpPr>
          <p:cNvPr id="3" name="Content Placeholder 2">
            <a:extLst>
              <a:ext uri="{FF2B5EF4-FFF2-40B4-BE49-F238E27FC236}">
                <a16:creationId xmlns:a16="http://schemas.microsoft.com/office/drawing/2014/main" id="{64A02281-9488-B225-C28E-561A4CE8A495}"/>
              </a:ext>
            </a:extLst>
          </p:cNvPr>
          <p:cNvSpPr>
            <a:spLocks noGrp="1"/>
          </p:cNvSpPr>
          <p:nvPr>
            <p:ph idx="1"/>
          </p:nvPr>
        </p:nvSpPr>
        <p:spPr>
          <a:xfrm>
            <a:off x="5065872" y="1270000"/>
            <a:ext cx="4064439" cy="4978400"/>
          </a:xfrm>
        </p:spPr>
        <p:txBody>
          <a:bodyPr>
            <a:normAutofit/>
          </a:bodyPr>
          <a:lstStyle/>
          <a:p>
            <a:pPr marL="0" indent="0" algn="ctr">
              <a:buNone/>
            </a:pPr>
            <a:r>
              <a:rPr lang="en-GB" sz="2400" i="1" dirty="0">
                <a:effectLst/>
                <a:latin typeface="Calibri" panose="020F0502020204030204" pitchFamily="34" charset="0"/>
                <a:ea typeface="Times New Roman" panose="02020603050405020304" pitchFamily="18" charset="0"/>
                <a:cs typeface="Times New Roman" panose="02020603050405020304" pitchFamily="18" charset="0"/>
              </a:rPr>
              <a:t>“…this this is an important project that I think can add a great deal of value… and if it eases suffering and pain, and it improves the quality of life a little bit more</a:t>
            </a:r>
            <a:r>
              <a:rPr lang="en-GB" sz="2400" i="1" dirty="0">
                <a:latin typeface="Calibri" panose="020F0502020204030204" pitchFamily="34" charset="0"/>
                <a:ea typeface="Times New Roman" panose="02020603050405020304" pitchFamily="18" charset="0"/>
                <a:cs typeface="Times New Roman" panose="02020603050405020304" pitchFamily="18" charset="0"/>
              </a:rPr>
              <a:t>, t</a:t>
            </a:r>
            <a:r>
              <a:rPr lang="en-GB" sz="2400" i="1" dirty="0">
                <a:effectLst/>
                <a:latin typeface="Calibri" panose="020F0502020204030204" pitchFamily="34" charset="0"/>
                <a:ea typeface="Times New Roman" panose="02020603050405020304" pitchFamily="18" charset="0"/>
                <a:cs typeface="Times New Roman" panose="02020603050405020304" pitchFamily="18" charset="0"/>
              </a:rPr>
              <a:t>hen it’s worthwhile, and I pursue it to the end of the earth. Thank you for what you're doing.</a:t>
            </a:r>
            <a:r>
              <a:rPr lang="en-GB" sz="2400" i="1" dirty="0">
                <a:latin typeface="Calibri" panose="020F0502020204030204" pitchFamily="34" charset="0"/>
                <a:ea typeface="Times New Roman" panose="02020603050405020304" pitchFamily="18"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a:p>
            <a:pPr marL="0" indent="0">
              <a:buNone/>
            </a:pPr>
            <a:r>
              <a:rPr lang="en-GB" sz="2400" dirty="0"/>
              <a:t>Email: Carrie.stewart@abdn.ac.uk</a:t>
            </a:r>
          </a:p>
        </p:txBody>
      </p:sp>
      <p:pic>
        <p:nvPicPr>
          <p:cNvPr id="5" name="Picture 4" descr="A page of a book with an elderly person holding a cane">
            <a:extLst>
              <a:ext uri="{FF2B5EF4-FFF2-40B4-BE49-F238E27FC236}">
                <a16:creationId xmlns:a16="http://schemas.microsoft.com/office/drawing/2014/main" id="{A410A293-0D6C-8C61-1846-7D668629307B}"/>
              </a:ext>
            </a:extLst>
          </p:cNvPr>
          <p:cNvPicPr>
            <a:picLocks noChangeAspect="1"/>
          </p:cNvPicPr>
          <p:nvPr/>
        </p:nvPicPr>
        <p:blipFill rotWithShape="1">
          <a:blip r:embed="rId3">
            <a:extLst>
              <a:ext uri="{28A0092B-C50C-407E-A947-70E740481C1C}">
                <a14:useLocalDpi xmlns:a14="http://schemas.microsoft.com/office/drawing/2010/main" val="0"/>
              </a:ext>
            </a:extLst>
          </a:blip>
          <a:srcRect b="1038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428719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C5E3-566B-97B9-27E8-5229A31DA56C}"/>
              </a:ext>
            </a:extLst>
          </p:cNvPr>
          <p:cNvSpPr>
            <a:spLocks noGrp="1"/>
          </p:cNvSpPr>
          <p:nvPr>
            <p:ph type="title"/>
          </p:nvPr>
        </p:nvSpPr>
        <p:spPr>
          <a:xfrm>
            <a:off x="2849562" y="609600"/>
            <a:ext cx="6424440" cy="1320800"/>
          </a:xfrm>
        </p:spPr>
        <p:txBody>
          <a:bodyPr>
            <a:normAutofit/>
          </a:bodyPr>
          <a:lstStyle/>
          <a:p>
            <a:r>
              <a:rPr lang="en-GB" dirty="0"/>
              <a:t>Pain &amp; Dementia</a:t>
            </a:r>
          </a:p>
        </p:txBody>
      </p:sp>
      <p:pic>
        <p:nvPicPr>
          <p:cNvPr id="5" name="Picture 4" descr="A pencil drawing a human brain">
            <a:extLst>
              <a:ext uri="{FF2B5EF4-FFF2-40B4-BE49-F238E27FC236}">
                <a16:creationId xmlns:a16="http://schemas.microsoft.com/office/drawing/2014/main" id="{EBE6F573-B9C8-A296-271F-361351FB0B4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809" r="44888"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0" name="Isosceles Triangle 9">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347B0062-3535-7476-22E2-B69A7F2FE533}"/>
              </a:ext>
            </a:extLst>
          </p:cNvPr>
          <p:cNvSpPr>
            <a:spLocks noGrp="1"/>
          </p:cNvSpPr>
          <p:nvPr>
            <p:ph idx="1"/>
          </p:nvPr>
        </p:nvSpPr>
        <p:spPr>
          <a:xfrm>
            <a:off x="2434590" y="1268730"/>
            <a:ext cx="7749540" cy="5280660"/>
          </a:xfrm>
        </p:spPr>
        <p:txBody>
          <a:bodyPr>
            <a:normAutofit/>
          </a:bodyPr>
          <a:lstStyle/>
          <a:p>
            <a:pPr>
              <a:lnSpc>
                <a:spcPct val="90000"/>
              </a:lnSpc>
            </a:pP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GB" sz="2000" dirty="0">
                <a:effectLst/>
                <a:ea typeface="Calibri" panose="020F0502020204030204" pitchFamily="34" charset="0"/>
                <a:cs typeface="Times New Roman" panose="02020603050405020304" pitchFamily="18" charset="0"/>
              </a:rPr>
              <a:t>Dementia is an umbrella term for a collection of diseases that negatively affect cognitive function </a:t>
            </a:r>
          </a:p>
          <a:p>
            <a:pPr marL="0" indent="0">
              <a:lnSpc>
                <a:spcPct val="90000"/>
              </a:lnSpc>
              <a:buNone/>
            </a:pPr>
            <a:endParaRPr lang="en-GB" sz="2000" dirty="0">
              <a:ea typeface="Calibri" panose="020F0502020204030204" pitchFamily="34" charset="0"/>
              <a:cs typeface="Times New Roman" panose="02020603050405020304" pitchFamily="18" charset="0"/>
            </a:endParaRPr>
          </a:p>
          <a:p>
            <a:pPr>
              <a:lnSpc>
                <a:spcPct val="90000"/>
              </a:lnSpc>
            </a:pPr>
            <a:r>
              <a:rPr lang="en-GB" sz="2000" dirty="0">
                <a:effectLst/>
                <a:ea typeface="Calibri" panose="020F0502020204030204" pitchFamily="34" charset="0"/>
                <a:cs typeface="Times New Roman" panose="02020603050405020304" pitchFamily="18" charset="0"/>
              </a:rPr>
              <a:t>Approximately half of persons living with dementia experience daily pain (considered higher in care home settings)</a:t>
            </a:r>
          </a:p>
          <a:p>
            <a:pPr marL="0" indent="0">
              <a:lnSpc>
                <a:spcPct val="90000"/>
              </a:lnSpc>
              <a:buNone/>
            </a:pPr>
            <a:endParaRPr lang="en-GB" sz="2000" dirty="0">
              <a:effectLst/>
              <a:ea typeface="Calibri" panose="020F0502020204030204" pitchFamily="34" charset="0"/>
              <a:cs typeface="Times New Roman" panose="02020603050405020304" pitchFamily="18" charset="0"/>
            </a:endParaRPr>
          </a:p>
          <a:p>
            <a:pPr>
              <a:lnSpc>
                <a:spcPct val="90000"/>
              </a:lnSpc>
            </a:pPr>
            <a:r>
              <a:rPr lang="en-GB" sz="2000" dirty="0">
                <a:ea typeface="Calibri" panose="020F0502020204030204" pitchFamily="34" charset="0"/>
                <a:cs typeface="Times New Roman" panose="02020603050405020304" pitchFamily="18" charset="0"/>
              </a:rPr>
              <a:t>Pain assessment challenging</a:t>
            </a:r>
            <a:endParaRPr lang="en-GB" sz="2000" dirty="0">
              <a:effectLst/>
              <a:ea typeface="Calibri" panose="020F0502020204030204" pitchFamily="34" charset="0"/>
              <a:cs typeface="Times New Roman" panose="02020603050405020304" pitchFamily="18" charset="0"/>
            </a:endParaRPr>
          </a:p>
          <a:p>
            <a:pPr marL="0" indent="0">
              <a:lnSpc>
                <a:spcPct val="90000"/>
              </a:lnSpc>
              <a:buNone/>
            </a:pPr>
            <a:endParaRPr lang="en-GB" sz="2000" dirty="0">
              <a:effectLst/>
              <a:ea typeface="Calibri" panose="020F0502020204030204" pitchFamily="34" charset="0"/>
              <a:cs typeface="Times New Roman" panose="02020603050405020304" pitchFamily="18" charset="0"/>
            </a:endParaRPr>
          </a:p>
          <a:p>
            <a:pPr>
              <a:lnSpc>
                <a:spcPct val="90000"/>
              </a:lnSpc>
            </a:pPr>
            <a:r>
              <a:rPr lang="en-GB" sz="2000" dirty="0">
                <a:effectLst/>
                <a:ea typeface="Calibri" panose="020F0502020204030204" pitchFamily="34" charset="0"/>
                <a:cs typeface="Times New Roman" panose="02020603050405020304" pitchFamily="18" charset="0"/>
              </a:rPr>
              <a:t>Observational pain assessment tools often poorly used- lack of time, training or confidence to use</a:t>
            </a:r>
          </a:p>
          <a:p>
            <a:pPr marL="0" indent="0">
              <a:lnSpc>
                <a:spcPct val="90000"/>
              </a:lnSpc>
              <a:buNone/>
            </a:pPr>
            <a:endParaRPr lang="en-GB" sz="2000" dirty="0">
              <a:effectLst/>
              <a:ea typeface="Calibri" panose="020F0502020204030204" pitchFamily="34" charset="0"/>
              <a:cs typeface="Times New Roman" panose="02020603050405020304" pitchFamily="18" charset="0"/>
            </a:endParaRPr>
          </a:p>
          <a:p>
            <a:pPr>
              <a:lnSpc>
                <a:spcPct val="90000"/>
              </a:lnSpc>
            </a:pPr>
            <a:r>
              <a:rPr lang="en-GB" sz="2000" dirty="0">
                <a:ea typeface="Calibri" panose="020F0502020204030204" pitchFamily="34" charset="0"/>
                <a:cs typeface="Times New Roman" panose="02020603050405020304" pitchFamily="18" charset="0"/>
              </a:rPr>
              <a:t>Expected that chronic pain is </a:t>
            </a:r>
            <a:r>
              <a:rPr lang="en-GB" sz="2000" u="sng" dirty="0">
                <a:ea typeface="Calibri" panose="020F0502020204030204" pitchFamily="34" charset="0"/>
                <a:cs typeface="Times New Roman" panose="02020603050405020304" pitchFamily="18" charset="0"/>
              </a:rPr>
              <a:t>under-reported</a:t>
            </a:r>
            <a:r>
              <a:rPr lang="en-GB" sz="2000" dirty="0">
                <a:ea typeface="Calibri" panose="020F0502020204030204" pitchFamily="34" charset="0"/>
                <a:cs typeface="Times New Roman" panose="02020603050405020304" pitchFamily="18" charset="0"/>
              </a:rPr>
              <a:t> </a:t>
            </a:r>
            <a:r>
              <a:rPr lang="en-GB" sz="2000" u="sng" dirty="0">
                <a:ea typeface="Calibri" panose="020F0502020204030204" pitchFamily="34" charset="0"/>
                <a:cs typeface="Times New Roman" panose="02020603050405020304" pitchFamily="18" charset="0"/>
              </a:rPr>
              <a:t>and under-treated </a:t>
            </a:r>
            <a:r>
              <a:rPr lang="en-GB" sz="2000" dirty="0">
                <a:ea typeface="Calibri" panose="020F0502020204030204" pitchFamily="34" charset="0"/>
                <a:cs typeface="Times New Roman" panose="02020603050405020304" pitchFamily="18" charset="0"/>
              </a:rPr>
              <a:t>in those living with a dementia </a:t>
            </a:r>
            <a:endParaRPr lang="en-GB" sz="1500" dirty="0"/>
          </a:p>
        </p:txBody>
      </p:sp>
    </p:spTree>
    <p:extLst>
      <p:ext uri="{BB962C8B-B14F-4D97-AF65-F5344CB8AC3E}">
        <p14:creationId xmlns:p14="http://schemas.microsoft.com/office/powerpoint/2010/main" val="169662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C5E3-566B-97B9-27E8-5229A31DA56C}"/>
              </a:ext>
            </a:extLst>
          </p:cNvPr>
          <p:cNvSpPr>
            <a:spLocks noGrp="1"/>
          </p:cNvSpPr>
          <p:nvPr>
            <p:ph type="title"/>
          </p:nvPr>
        </p:nvSpPr>
        <p:spPr>
          <a:xfrm>
            <a:off x="2354580" y="609600"/>
            <a:ext cx="6919422" cy="1320800"/>
          </a:xfrm>
        </p:spPr>
        <p:txBody>
          <a:bodyPr>
            <a:normAutofit/>
          </a:bodyPr>
          <a:lstStyle/>
          <a:p>
            <a:r>
              <a:rPr lang="en-GB" sz="3200" dirty="0"/>
              <a:t>Oral Health, Dental Pain &amp; Dementia</a:t>
            </a:r>
          </a:p>
        </p:txBody>
      </p:sp>
      <p:pic>
        <p:nvPicPr>
          <p:cNvPr id="5" name="Picture 4" descr="A cartoon tooth with hands on head&#10;&#10;Description automatically generated">
            <a:extLst>
              <a:ext uri="{FF2B5EF4-FFF2-40B4-BE49-F238E27FC236}">
                <a16:creationId xmlns:a16="http://schemas.microsoft.com/office/drawing/2014/main" id="{E6B82C19-35C7-5B84-6E7B-825521050BE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8305" r="25503" b="9090"/>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0" name="Isosceles Triangle 9">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347B0062-3535-7476-22E2-B69A7F2FE533}"/>
              </a:ext>
            </a:extLst>
          </p:cNvPr>
          <p:cNvSpPr>
            <a:spLocks noGrp="1"/>
          </p:cNvSpPr>
          <p:nvPr>
            <p:ph idx="1"/>
          </p:nvPr>
        </p:nvSpPr>
        <p:spPr>
          <a:xfrm>
            <a:off x="2354580" y="1305560"/>
            <a:ext cx="7269480" cy="4743450"/>
          </a:xfrm>
        </p:spPr>
        <p:txBody>
          <a:bodyPr>
            <a:noAutofit/>
          </a:bodyPr>
          <a:lstStyle/>
          <a:p>
            <a:pPr>
              <a:lnSpc>
                <a:spcPct val="90000"/>
              </a:lnSpc>
            </a:pPr>
            <a:r>
              <a:rPr lang="en-GB" sz="2000" dirty="0">
                <a:effectLst/>
                <a:cs typeface="Calibri" panose="020F0502020204030204" pitchFamily="34" charset="0"/>
              </a:rPr>
              <a:t>Around 20% of care home residents have dental pain</a:t>
            </a:r>
            <a:r>
              <a:rPr lang="en-GB" sz="2000" dirty="0">
                <a:cs typeface="Calibri" panose="020F0502020204030204" pitchFamily="34" charset="0"/>
              </a:rPr>
              <a:t> and </a:t>
            </a:r>
            <a:r>
              <a:rPr lang="en-GB" sz="2000" dirty="0">
                <a:cs typeface="Times New Roman" panose="02020603050405020304" pitchFamily="18" charset="0"/>
              </a:rPr>
              <a:t>o</a:t>
            </a:r>
            <a:r>
              <a:rPr lang="en-GB" sz="2000" dirty="0">
                <a:ea typeface="Calibri" panose="020F0502020204030204" pitchFamily="34" charset="0"/>
                <a:cs typeface="Times New Roman" panose="02020603050405020304" pitchFamily="18" charset="0"/>
              </a:rPr>
              <a:t>ral health of older people with/without dementia is generally poor</a:t>
            </a:r>
          </a:p>
          <a:p>
            <a:pPr marL="0" indent="0">
              <a:lnSpc>
                <a:spcPct val="90000"/>
              </a:lnSpc>
              <a:buNone/>
            </a:pPr>
            <a:endParaRPr lang="en-GB" dirty="0">
              <a:ea typeface="Calibri" panose="020F0502020204030204" pitchFamily="34" charset="0"/>
              <a:cs typeface="Times New Roman" panose="02020603050405020304" pitchFamily="18" charset="0"/>
            </a:endParaRPr>
          </a:p>
          <a:p>
            <a:pPr>
              <a:lnSpc>
                <a:spcPct val="90000"/>
              </a:lnSpc>
            </a:pPr>
            <a:r>
              <a:rPr lang="en-GB" sz="2000" dirty="0">
                <a:effectLst/>
                <a:ea typeface="Calibri" panose="020F0502020204030204" pitchFamily="34" charset="0"/>
                <a:cs typeface="Times New Roman" panose="02020603050405020304" pitchFamily="18" charset="0"/>
              </a:rPr>
              <a:t>Dementia increases difficulty of accessing already stretched dental services </a:t>
            </a:r>
            <a:endParaRPr lang="en-GB" sz="2000" dirty="0">
              <a:ea typeface="Calibri" panose="020F0502020204030204" pitchFamily="34" charset="0"/>
              <a:cs typeface="Times New Roman" panose="02020603050405020304" pitchFamily="18" charset="0"/>
            </a:endParaRPr>
          </a:p>
          <a:p>
            <a:pPr>
              <a:lnSpc>
                <a:spcPct val="90000"/>
              </a:lnSpc>
            </a:pPr>
            <a:endParaRPr lang="en-GB" dirty="0">
              <a:effectLst/>
              <a:ea typeface="Calibri" panose="020F0502020204030204" pitchFamily="34" charset="0"/>
              <a:cs typeface="Times New Roman" panose="02020603050405020304" pitchFamily="18" charset="0"/>
            </a:endParaRPr>
          </a:p>
          <a:p>
            <a:pPr>
              <a:lnSpc>
                <a:spcPct val="90000"/>
              </a:lnSpc>
            </a:pPr>
            <a:r>
              <a:rPr lang="en-GB" sz="2000" dirty="0">
                <a:effectLst/>
                <a:ea typeface="Calibri" panose="020F0502020204030204" pitchFamily="34" charset="0"/>
                <a:cs typeface="Times New Roman" panose="02020603050405020304" pitchFamily="18" charset="0"/>
              </a:rPr>
              <a:t>Some progress following </a:t>
            </a:r>
            <a:r>
              <a:rPr lang="en-GB" sz="2000" b="1" dirty="0">
                <a:effectLst/>
                <a:ea typeface="Calibri" panose="020F0502020204030204" pitchFamily="34" charset="0"/>
                <a:cs typeface="Times New Roman" panose="02020603050405020304" pitchFamily="18" charset="0"/>
              </a:rPr>
              <a:t>NICE Oral Health Guideline </a:t>
            </a:r>
            <a:r>
              <a:rPr lang="en-GB" sz="2000" dirty="0">
                <a:effectLst/>
                <a:ea typeface="Calibri" panose="020F0502020204030204" pitchFamily="34" charset="0"/>
                <a:cs typeface="Times New Roman" panose="02020603050405020304" pitchFamily="18" charset="0"/>
              </a:rPr>
              <a:t>(NG48, 2016) </a:t>
            </a:r>
            <a:r>
              <a:rPr lang="en-GB" sz="2000" dirty="0">
                <a:ea typeface="Calibri" panose="020F0502020204030204" pitchFamily="34" charset="0"/>
                <a:cs typeface="Times New Roman" panose="02020603050405020304" pitchFamily="18" charset="0"/>
              </a:rPr>
              <a:t>: </a:t>
            </a:r>
            <a:r>
              <a:rPr lang="en-GB" sz="2000" b="1" dirty="0">
                <a:ea typeface="Calibri" panose="020F0502020204030204" pitchFamily="34" charset="0"/>
                <a:cs typeface="Times New Roman" panose="02020603050405020304" pitchFamily="18" charset="0"/>
              </a:rPr>
              <a:t>CQC</a:t>
            </a:r>
            <a:r>
              <a:rPr lang="en-GB" sz="2000" dirty="0">
                <a:ea typeface="Calibri" panose="020F0502020204030204" pitchFamily="34" charset="0"/>
                <a:cs typeface="Times New Roman" panose="02020603050405020304" pitchFamily="18" charset="0"/>
              </a:rPr>
              <a:t> 2023 reports:</a:t>
            </a:r>
          </a:p>
          <a:p>
            <a:pPr lvl="1">
              <a:lnSpc>
                <a:spcPct val="90000"/>
              </a:lnSpc>
            </a:pPr>
            <a:r>
              <a:rPr lang="en-GB" sz="1800" dirty="0">
                <a:ea typeface="Calibri" panose="020F0502020204030204" pitchFamily="34" charset="0"/>
                <a:cs typeface="Times New Roman" panose="02020603050405020304" pitchFamily="18" charset="0"/>
              </a:rPr>
              <a:t>O</a:t>
            </a:r>
            <a:r>
              <a:rPr lang="en-GB" sz="1800" dirty="0">
                <a:effectLst/>
                <a:ea typeface="Calibri" panose="020F0502020204030204" pitchFamily="34" charset="0"/>
                <a:cs typeface="Times New Roman" panose="02020603050405020304" pitchFamily="18" charset="0"/>
              </a:rPr>
              <a:t>ral health knowledge in care homes</a:t>
            </a:r>
            <a:r>
              <a:rPr lang="en-GB" sz="1800" dirty="0">
                <a:ea typeface="Calibri" panose="020F0502020204030204" pitchFamily="34" charset="0"/>
                <a:cs typeface="Times New Roman" panose="02020603050405020304" pitchFamily="18" charset="0"/>
              </a:rPr>
              <a:t> increased from </a:t>
            </a:r>
            <a:r>
              <a:rPr lang="en-GB" sz="1800" dirty="0">
                <a:effectLst/>
                <a:ea typeface="Calibri" panose="020F0502020204030204" pitchFamily="34" charset="0"/>
                <a:cs typeface="Times New Roman" panose="02020603050405020304" pitchFamily="18" charset="0"/>
              </a:rPr>
              <a:t> 61% to 91%</a:t>
            </a:r>
            <a:endParaRPr lang="en-GB" sz="1800" dirty="0">
              <a:ea typeface="Calibri" panose="020F0502020204030204" pitchFamily="34" charset="0"/>
              <a:cs typeface="Times New Roman" panose="02020603050405020304" pitchFamily="18" charset="0"/>
            </a:endParaRPr>
          </a:p>
          <a:p>
            <a:pPr lvl="1">
              <a:lnSpc>
                <a:spcPct val="90000"/>
              </a:lnSpc>
            </a:pPr>
            <a:r>
              <a:rPr lang="en-GB" sz="1800" dirty="0">
                <a:effectLst/>
                <a:ea typeface="Calibri" panose="020F0502020204030204" pitchFamily="34" charset="0"/>
                <a:cs typeface="Times New Roman" panose="02020603050405020304" pitchFamily="18" charset="0"/>
              </a:rPr>
              <a:t>But 40% of staff have received </a:t>
            </a:r>
            <a:r>
              <a:rPr lang="en-GB" sz="1800" b="1" u="sng" dirty="0">
                <a:effectLst/>
                <a:ea typeface="Calibri" panose="020F0502020204030204" pitchFamily="34" charset="0"/>
                <a:cs typeface="Times New Roman" panose="02020603050405020304" pitchFamily="18" charset="0"/>
              </a:rPr>
              <a:t>NO</a:t>
            </a:r>
            <a:r>
              <a:rPr lang="en-GB" sz="1800" dirty="0">
                <a:effectLst/>
                <a:ea typeface="Calibri" panose="020F0502020204030204" pitchFamily="34" charset="0"/>
                <a:cs typeface="Times New Roman" panose="02020603050405020304" pitchFamily="18" charset="0"/>
              </a:rPr>
              <a:t> oral health training  </a:t>
            </a:r>
          </a:p>
          <a:p>
            <a:pPr marL="0" indent="0">
              <a:lnSpc>
                <a:spcPct val="90000"/>
              </a:lnSpc>
              <a:buNone/>
            </a:pPr>
            <a:endParaRPr lang="en-GB" dirty="0">
              <a:effectLst/>
              <a:ea typeface="Calibri" panose="020F0502020204030204" pitchFamily="34" charset="0"/>
              <a:cs typeface="Times New Roman" panose="02020603050405020304" pitchFamily="18" charset="0"/>
            </a:endParaRPr>
          </a:p>
          <a:p>
            <a:pPr>
              <a:lnSpc>
                <a:spcPct val="90000"/>
              </a:lnSpc>
            </a:pPr>
            <a:r>
              <a:rPr lang="en-GB" sz="2000" dirty="0">
                <a:effectLst/>
                <a:ea typeface="Calibri" panose="020F0502020204030204" pitchFamily="34" charset="0"/>
                <a:cs typeface="Times New Roman" panose="02020603050405020304" pitchFamily="18" charset="0"/>
              </a:rPr>
              <a:t>The oral health of older people living with dementia</a:t>
            </a:r>
            <a:r>
              <a:rPr lang="en-GB" sz="2000" dirty="0">
                <a:ea typeface="Calibri" panose="020F0502020204030204" pitchFamily="34" charset="0"/>
                <a:cs typeface="Times New Roman" panose="02020603050405020304" pitchFamily="18" charset="0"/>
              </a:rPr>
              <a:t> </a:t>
            </a:r>
            <a:r>
              <a:rPr lang="en-GB" sz="2000" dirty="0">
                <a:effectLst/>
                <a:ea typeface="Calibri" panose="020F0502020204030204" pitchFamily="34" charset="0"/>
                <a:cs typeface="Times New Roman" panose="02020603050405020304" pitchFamily="18" charset="0"/>
              </a:rPr>
              <a:t>is under researched and </a:t>
            </a:r>
            <a:r>
              <a:rPr lang="en-GB" sz="2000" dirty="0">
                <a:solidFill>
                  <a:srgbClr val="FF0000"/>
                </a:solidFill>
                <a:effectLst/>
                <a:ea typeface="Calibri" panose="020F0502020204030204" pitchFamily="34" charset="0"/>
                <a:cs typeface="Times New Roman" panose="02020603050405020304" pitchFamily="18" charset="0"/>
              </a:rPr>
              <a:t>supported by PPI </a:t>
            </a:r>
            <a:r>
              <a:rPr lang="en-GB" sz="2000" dirty="0">
                <a:effectLst/>
                <a:ea typeface="Calibri" panose="020F0502020204030204" pitchFamily="34" charset="0"/>
                <a:cs typeface="Times New Roman" panose="02020603050405020304" pitchFamily="18" charset="0"/>
              </a:rPr>
              <a:t>(Schofield </a:t>
            </a:r>
            <a:r>
              <a:rPr lang="en-GB" sz="2000" i="1" dirty="0">
                <a:effectLst/>
                <a:ea typeface="Calibri" panose="020F0502020204030204" pitchFamily="34" charset="0"/>
                <a:cs typeface="Times New Roman" panose="02020603050405020304" pitchFamily="18" charset="0"/>
              </a:rPr>
              <a:t>et al</a:t>
            </a:r>
            <a:r>
              <a:rPr lang="en-GB" sz="2000" dirty="0">
                <a:effectLst/>
                <a:ea typeface="Calibri" panose="020F0502020204030204" pitchFamily="34" charset="0"/>
                <a:cs typeface="Times New Roman" panose="02020603050405020304" pitchFamily="18" charset="0"/>
              </a:rPr>
              <a:t>, 2022). </a:t>
            </a:r>
            <a:endParaRPr lang="en-GB" sz="2000" dirty="0"/>
          </a:p>
        </p:txBody>
      </p:sp>
    </p:spTree>
    <p:extLst>
      <p:ext uri="{BB962C8B-B14F-4D97-AF65-F5344CB8AC3E}">
        <p14:creationId xmlns:p14="http://schemas.microsoft.com/office/powerpoint/2010/main" val="58118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C5E3-566B-97B9-27E8-5229A31DA56C}"/>
              </a:ext>
            </a:extLst>
          </p:cNvPr>
          <p:cNvSpPr>
            <a:spLocks noGrp="1"/>
          </p:cNvSpPr>
          <p:nvPr>
            <p:ph type="title"/>
          </p:nvPr>
        </p:nvSpPr>
        <p:spPr>
          <a:xfrm>
            <a:off x="677334" y="609600"/>
            <a:ext cx="8596668" cy="1320800"/>
          </a:xfrm>
        </p:spPr>
        <p:txBody>
          <a:bodyPr anchor="t">
            <a:normAutofit/>
          </a:bodyPr>
          <a:lstStyle/>
          <a:p>
            <a:r>
              <a:rPr lang="en-GB" sz="3300" dirty="0"/>
              <a:t>Dementia and Dental Pain Recognising Pain in Care Homes: A Sign of Dental Disease</a:t>
            </a:r>
          </a:p>
        </p:txBody>
      </p:sp>
      <p:graphicFrame>
        <p:nvGraphicFramePr>
          <p:cNvPr id="6" name="Content Placeholder 2">
            <a:extLst>
              <a:ext uri="{FF2B5EF4-FFF2-40B4-BE49-F238E27FC236}">
                <a16:creationId xmlns:a16="http://schemas.microsoft.com/office/drawing/2014/main" id="{C7CE4A72-E8FA-99E5-1BCF-BC6D02887544}"/>
              </a:ext>
            </a:extLst>
          </p:cNvPr>
          <p:cNvGraphicFramePr>
            <a:graphicFrameLocks noGrp="1"/>
          </p:cNvGraphicFramePr>
          <p:nvPr>
            <p:ph idx="1"/>
            <p:extLst>
              <p:ext uri="{D42A27DB-BD31-4B8C-83A1-F6EECF244321}">
                <p14:modId xmlns:p14="http://schemas.microsoft.com/office/powerpoint/2010/main" val="2723847013"/>
              </p:ext>
            </p:extLst>
          </p:nvPr>
        </p:nvGraphicFramePr>
        <p:xfrm>
          <a:off x="677334" y="2160589"/>
          <a:ext cx="5220430"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Icon">
            <a:extLst>
              <a:ext uri="{FF2B5EF4-FFF2-40B4-BE49-F238E27FC236}">
                <a16:creationId xmlns:a16="http://schemas.microsoft.com/office/drawing/2014/main" id="{32640F9D-3C6F-3E47-6BCC-64A414DB8CFE}"/>
              </a:ext>
            </a:extLst>
          </p:cNvPr>
          <p:cNvPicPr>
            <a:picLocks noChangeAspect="1"/>
          </p:cNvPicPr>
          <p:nvPr/>
        </p:nvPicPr>
        <p:blipFill rotWithShape="1">
          <a:blip r:embed="rId8">
            <a:extLst>
              <a:ext uri="{28A0092B-C50C-407E-A947-70E740481C1C}">
                <a14:useLocalDpi xmlns:a14="http://schemas.microsoft.com/office/drawing/2010/main" val="0"/>
              </a:ext>
            </a:extLst>
          </a:blip>
          <a:srcRect l="9631" r="11834" b="-1"/>
          <a:stretch/>
        </p:blipFill>
        <p:spPr>
          <a:xfrm>
            <a:off x="6127951" y="2159000"/>
            <a:ext cx="3145536" cy="3882362"/>
          </a:xfrm>
          <a:prstGeom prst="rect">
            <a:avLst/>
          </a:prstGeom>
        </p:spPr>
      </p:pic>
    </p:spTree>
    <p:extLst>
      <p:ext uri="{BB962C8B-B14F-4D97-AF65-F5344CB8AC3E}">
        <p14:creationId xmlns:p14="http://schemas.microsoft.com/office/powerpoint/2010/main" val="15767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C5E3-566B-97B9-27E8-5229A31DA56C}"/>
              </a:ext>
            </a:extLst>
          </p:cNvPr>
          <p:cNvSpPr>
            <a:spLocks noGrp="1"/>
          </p:cNvSpPr>
          <p:nvPr>
            <p:ph type="title"/>
          </p:nvPr>
        </p:nvSpPr>
        <p:spPr>
          <a:xfrm>
            <a:off x="2786047" y="609600"/>
            <a:ext cx="6487955" cy="1320800"/>
          </a:xfrm>
        </p:spPr>
        <p:txBody>
          <a:bodyPr>
            <a:normAutofit/>
          </a:bodyPr>
          <a:lstStyle/>
          <a:p>
            <a:r>
              <a:rPr lang="en-GB" dirty="0"/>
              <a:t>Approach &amp; Methods</a:t>
            </a:r>
          </a:p>
        </p:txBody>
      </p:sp>
      <p:pic>
        <p:nvPicPr>
          <p:cNvPr id="5" name="Picture 4" descr="Desk with stethoscope and computer keyboard">
            <a:extLst>
              <a:ext uri="{FF2B5EF4-FFF2-40B4-BE49-F238E27FC236}">
                <a16:creationId xmlns:a16="http://schemas.microsoft.com/office/drawing/2014/main" id="{5CA235A1-CC1E-4C69-FA98-8CE259836C03}"/>
              </a:ext>
            </a:extLst>
          </p:cNvPr>
          <p:cNvPicPr>
            <a:picLocks noChangeAspect="1"/>
          </p:cNvPicPr>
          <p:nvPr/>
        </p:nvPicPr>
        <p:blipFill rotWithShape="1">
          <a:blip r:embed="rId3">
            <a:duotone>
              <a:prstClr val="black"/>
              <a:schemeClr val="tx2">
                <a:tint val="45000"/>
                <a:satMod val="400000"/>
              </a:schemeClr>
            </a:duotone>
          </a:blip>
          <a:srcRect l="64205" r="9255" b="1"/>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6"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347B0062-3535-7476-22E2-B69A7F2FE533}"/>
              </a:ext>
            </a:extLst>
          </p:cNvPr>
          <p:cNvSpPr>
            <a:spLocks noGrp="1"/>
          </p:cNvSpPr>
          <p:nvPr>
            <p:ph idx="1"/>
          </p:nvPr>
        </p:nvSpPr>
        <p:spPr>
          <a:xfrm>
            <a:off x="2734056" y="1371600"/>
            <a:ext cx="6992873" cy="5303519"/>
          </a:xfrm>
        </p:spPr>
        <p:txBody>
          <a:bodyPr>
            <a:normAutofit lnSpcReduction="10000"/>
          </a:bodyPr>
          <a:lstStyle/>
          <a:p>
            <a:pPr>
              <a:lnSpc>
                <a:spcPct val="90000"/>
              </a:lnSpc>
            </a:pPr>
            <a:r>
              <a:rPr lang="en-GB" sz="2000" b="1" dirty="0"/>
              <a:t>Design</a:t>
            </a:r>
            <a:r>
              <a:rPr lang="en-GB" sz="2000" dirty="0"/>
              <a:t>- An online discussion group involving caregivers of persons living with dementia</a:t>
            </a:r>
          </a:p>
          <a:p>
            <a:pPr>
              <a:lnSpc>
                <a:spcPct val="90000"/>
              </a:lnSpc>
            </a:pPr>
            <a:endParaRPr lang="en-GB" dirty="0"/>
          </a:p>
          <a:p>
            <a:pPr>
              <a:lnSpc>
                <a:spcPct val="90000"/>
              </a:lnSpc>
            </a:pPr>
            <a:r>
              <a:rPr lang="en-GB" sz="2000" b="1" dirty="0"/>
              <a:t>Recruited</a:t>
            </a:r>
            <a:r>
              <a:rPr lang="en-GB" sz="2000" dirty="0"/>
              <a:t> through PPIE networks in the fields of dementia, dentistry and ageing health across the UK</a:t>
            </a:r>
          </a:p>
          <a:p>
            <a:pPr>
              <a:lnSpc>
                <a:spcPct val="90000"/>
              </a:lnSpc>
            </a:pPr>
            <a:endParaRPr lang="en-GB" dirty="0"/>
          </a:p>
          <a:p>
            <a:pPr>
              <a:lnSpc>
                <a:spcPct val="90000"/>
              </a:lnSpc>
            </a:pPr>
            <a:r>
              <a:rPr lang="en-GB" sz="2000" dirty="0"/>
              <a:t>A total of </a:t>
            </a:r>
            <a:r>
              <a:rPr lang="en-GB" sz="2000" b="1" dirty="0"/>
              <a:t>ten caregivers </a:t>
            </a:r>
            <a:r>
              <a:rPr lang="en-GB" sz="2000" dirty="0"/>
              <a:t>attended from across the U.K.</a:t>
            </a:r>
          </a:p>
          <a:p>
            <a:pPr marL="0" indent="0">
              <a:lnSpc>
                <a:spcPct val="90000"/>
              </a:lnSpc>
              <a:buNone/>
            </a:pPr>
            <a:endParaRPr lang="en-GB" dirty="0"/>
          </a:p>
          <a:p>
            <a:pPr>
              <a:lnSpc>
                <a:spcPct val="90000"/>
              </a:lnSpc>
            </a:pPr>
            <a:r>
              <a:rPr lang="en-GB" sz="2000" dirty="0"/>
              <a:t>Semi-structured </a:t>
            </a:r>
            <a:r>
              <a:rPr lang="en-GB" sz="2000" b="1" dirty="0"/>
              <a:t>topic guide</a:t>
            </a:r>
            <a:r>
              <a:rPr lang="en-GB" sz="2000" dirty="0"/>
              <a:t>:</a:t>
            </a:r>
          </a:p>
          <a:p>
            <a:pPr lvl="1">
              <a:lnSpc>
                <a:spcPct val="90000"/>
              </a:lnSpc>
            </a:pPr>
            <a:r>
              <a:rPr lang="en-GB" sz="2000" dirty="0"/>
              <a:t>Dental experiences</a:t>
            </a:r>
          </a:p>
          <a:p>
            <a:pPr lvl="1">
              <a:lnSpc>
                <a:spcPct val="90000"/>
              </a:lnSpc>
            </a:pPr>
            <a:r>
              <a:rPr lang="en-GB" sz="2000" dirty="0"/>
              <a:t>Issues, challenges and mouthcare concerns </a:t>
            </a:r>
          </a:p>
          <a:p>
            <a:pPr lvl="1">
              <a:lnSpc>
                <a:spcPct val="90000"/>
              </a:lnSpc>
            </a:pPr>
            <a:r>
              <a:rPr lang="en-GB" sz="2000" dirty="0"/>
              <a:t>Thoughts and opinions about a proposed dental pain risk assessment tool</a:t>
            </a:r>
          </a:p>
          <a:p>
            <a:pPr lvl="1">
              <a:lnSpc>
                <a:spcPct val="90000"/>
              </a:lnSpc>
            </a:pPr>
            <a:endParaRPr lang="en-GB" sz="1800" dirty="0"/>
          </a:p>
          <a:p>
            <a:pPr>
              <a:lnSpc>
                <a:spcPct val="90000"/>
              </a:lnSpc>
            </a:pPr>
            <a:r>
              <a:rPr lang="en-GB" sz="2000" b="1" dirty="0"/>
              <a:t>Thematic analysis </a:t>
            </a:r>
            <a:r>
              <a:rPr lang="en-GB" sz="2000" dirty="0"/>
              <a:t>of conversations and researchers notes</a:t>
            </a:r>
          </a:p>
        </p:txBody>
      </p:sp>
    </p:spTree>
    <p:extLst>
      <p:ext uri="{BB962C8B-B14F-4D97-AF65-F5344CB8AC3E}">
        <p14:creationId xmlns:p14="http://schemas.microsoft.com/office/powerpoint/2010/main" val="202290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C5E3-566B-97B9-27E8-5229A31DA56C}"/>
              </a:ext>
            </a:extLst>
          </p:cNvPr>
          <p:cNvSpPr>
            <a:spLocks noGrp="1"/>
          </p:cNvSpPr>
          <p:nvPr>
            <p:ph type="title"/>
          </p:nvPr>
        </p:nvSpPr>
        <p:spPr>
          <a:xfrm>
            <a:off x="677334" y="609600"/>
            <a:ext cx="8596668" cy="1320800"/>
          </a:xfrm>
        </p:spPr>
        <p:txBody>
          <a:bodyPr>
            <a:normAutofit/>
          </a:bodyPr>
          <a:lstStyle/>
          <a:p>
            <a:r>
              <a:rPr lang="en-GB" dirty="0"/>
              <a:t>The challenges of present dental care</a:t>
            </a:r>
          </a:p>
        </p:txBody>
      </p:sp>
      <p:graphicFrame>
        <p:nvGraphicFramePr>
          <p:cNvPr id="8" name="Content Placeholder 5">
            <a:extLst>
              <a:ext uri="{FF2B5EF4-FFF2-40B4-BE49-F238E27FC236}">
                <a16:creationId xmlns:a16="http://schemas.microsoft.com/office/drawing/2014/main" id="{473D234E-7E74-65F6-B76E-F09C38563E62}"/>
              </a:ext>
            </a:extLst>
          </p:cNvPr>
          <p:cNvGraphicFramePr>
            <a:graphicFrameLocks noGrp="1"/>
          </p:cNvGraphicFramePr>
          <p:nvPr>
            <p:ph idx="1"/>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21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94F3-2224-FE05-FC23-13B81274F847}"/>
              </a:ext>
            </a:extLst>
          </p:cNvPr>
          <p:cNvSpPr>
            <a:spLocks noGrp="1"/>
          </p:cNvSpPr>
          <p:nvPr>
            <p:ph type="title"/>
          </p:nvPr>
        </p:nvSpPr>
        <p:spPr/>
        <p:txBody>
          <a:bodyPr/>
          <a:lstStyle/>
          <a:p>
            <a:r>
              <a:rPr lang="en-GB" dirty="0"/>
              <a:t>Challenge: Supporting Preventative Care </a:t>
            </a:r>
          </a:p>
        </p:txBody>
      </p:sp>
      <p:sp>
        <p:nvSpPr>
          <p:cNvPr id="3" name="Content Placeholder 2">
            <a:extLst>
              <a:ext uri="{FF2B5EF4-FFF2-40B4-BE49-F238E27FC236}">
                <a16:creationId xmlns:a16="http://schemas.microsoft.com/office/drawing/2014/main" id="{55E29F45-4B3E-2791-25A4-DC632C19694B}"/>
              </a:ext>
            </a:extLst>
          </p:cNvPr>
          <p:cNvSpPr>
            <a:spLocks noGrp="1"/>
          </p:cNvSpPr>
          <p:nvPr>
            <p:ph idx="1"/>
          </p:nvPr>
        </p:nvSpPr>
        <p:spPr/>
        <p:txBody>
          <a:bodyPr>
            <a:normAutofit/>
          </a:bodyPr>
          <a:lstStyle/>
          <a:p>
            <a:endParaRPr lang="en-GB" i="1" dirty="0"/>
          </a:p>
          <a:p>
            <a:endParaRPr lang="en-GB" dirty="0"/>
          </a:p>
        </p:txBody>
      </p:sp>
      <p:sp>
        <p:nvSpPr>
          <p:cNvPr id="4" name="Speech Bubble: Rectangle with Corners Rounded 3">
            <a:extLst>
              <a:ext uri="{FF2B5EF4-FFF2-40B4-BE49-F238E27FC236}">
                <a16:creationId xmlns:a16="http://schemas.microsoft.com/office/drawing/2014/main" id="{A1C31258-2FB2-7EDF-EC94-393C33B62DF8}"/>
              </a:ext>
            </a:extLst>
          </p:cNvPr>
          <p:cNvSpPr/>
          <p:nvPr/>
        </p:nvSpPr>
        <p:spPr>
          <a:xfrm>
            <a:off x="677334" y="1509714"/>
            <a:ext cx="6075891" cy="2486025"/>
          </a:xfrm>
          <a:prstGeom prst="wedgeRoundRectCallout">
            <a:avLst>
              <a:gd name="adj1" fmla="val 66363"/>
              <a:gd name="adj2" fmla="val 19588"/>
              <a:gd name="adj3" fmla="val 16667"/>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i="1" dirty="0">
                <a:effectLst/>
                <a:ea typeface="Calibri" panose="020F0502020204030204" pitchFamily="34" charset="0"/>
              </a:rPr>
              <a:t>“You know you can't. You can't force them. Obviously, you're encouraging, and you're trying to do any dental care. And I think my conclusion is that traditional, you know, cleansing routines or brush after breakfast, or try and brush last thing at night, just go out with the window.”</a:t>
            </a:r>
          </a:p>
          <a:p>
            <a:pPr algn="ctr"/>
            <a:endParaRPr lang="en-GB" dirty="0"/>
          </a:p>
        </p:txBody>
      </p:sp>
      <p:sp>
        <p:nvSpPr>
          <p:cNvPr id="5" name="Speech Bubble: Rectangle with Corners Rounded 4">
            <a:extLst>
              <a:ext uri="{FF2B5EF4-FFF2-40B4-BE49-F238E27FC236}">
                <a16:creationId xmlns:a16="http://schemas.microsoft.com/office/drawing/2014/main" id="{48CB023A-38EB-BD22-105C-E1E06E06B1A2}"/>
              </a:ext>
            </a:extLst>
          </p:cNvPr>
          <p:cNvSpPr/>
          <p:nvPr/>
        </p:nvSpPr>
        <p:spPr>
          <a:xfrm>
            <a:off x="677333" y="4225928"/>
            <a:ext cx="6159327" cy="2240887"/>
          </a:xfrm>
          <a:prstGeom prst="wedgeRoundRectCallout">
            <a:avLst>
              <a:gd name="adj1" fmla="val 64941"/>
              <a:gd name="adj2" fmla="val -28462"/>
              <a:gd name="adj3" fmla="val 16667"/>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i="1" dirty="0">
                <a:effectLst/>
                <a:ea typeface="Calibri" panose="020F0502020204030204" pitchFamily="34" charset="0"/>
                <a:cs typeface="Calibri" panose="020F0502020204030204" pitchFamily="34" charset="0"/>
              </a:rPr>
              <a:t>“When people are struggling with their memory, sometimes their knowledge of a toothbrush doesn't, recall a newer version of an electric toothbrush and it's more of a standard toothbrush that we all know” </a:t>
            </a:r>
          </a:p>
          <a:p>
            <a:pPr algn="ctr"/>
            <a:endParaRPr lang="en-GB" dirty="0"/>
          </a:p>
        </p:txBody>
      </p:sp>
      <p:sp>
        <p:nvSpPr>
          <p:cNvPr id="6" name="Rectangle 5">
            <a:extLst>
              <a:ext uri="{FF2B5EF4-FFF2-40B4-BE49-F238E27FC236}">
                <a16:creationId xmlns:a16="http://schemas.microsoft.com/office/drawing/2014/main" id="{DAE47B5D-6EEB-4A2B-0692-1E27F9E51F47}"/>
              </a:ext>
            </a:extLst>
          </p:cNvPr>
          <p:cNvSpPr/>
          <p:nvPr/>
        </p:nvSpPr>
        <p:spPr>
          <a:xfrm>
            <a:off x="7980891" y="1333501"/>
            <a:ext cx="3533775" cy="5210174"/>
          </a:xfrm>
          <a:prstGeom prst="rect">
            <a:avLst/>
          </a:prstGeom>
          <a:solidFill>
            <a:schemeClr val="accent5">
              <a:lumMod val="40000"/>
              <a:lumOff val="60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u="sng" dirty="0">
              <a:solidFill>
                <a:schemeClr val="tx1"/>
              </a:solidFill>
            </a:endParaRPr>
          </a:p>
          <a:p>
            <a:pPr algn="ctr"/>
            <a:r>
              <a:rPr lang="en-GB" b="1" u="sng" dirty="0">
                <a:solidFill>
                  <a:schemeClr val="tx1"/>
                </a:solidFill>
              </a:rPr>
              <a:t>Intervention needs to:</a:t>
            </a:r>
          </a:p>
          <a:p>
            <a:pPr algn="ctr"/>
            <a:endParaRPr lang="en-GB" b="1" u="sng" dirty="0">
              <a:solidFill>
                <a:schemeClr val="tx1"/>
              </a:solidFill>
            </a:endParaRPr>
          </a:p>
          <a:p>
            <a:pPr marL="285750" indent="-285750" algn="ctr">
              <a:buFont typeface="Arial" panose="020B0604020202020204" pitchFamily="34" charset="0"/>
              <a:buChar char="•"/>
            </a:pPr>
            <a:r>
              <a:rPr lang="en-GB" dirty="0">
                <a:solidFill>
                  <a:schemeClr val="tx1"/>
                </a:solidFill>
              </a:rPr>
              <a:t>Accommodate the individual living with dementia</a:t>
            </a:r>
          </a:p>
          <a:p>
            <a:pPr algn="ct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r>
              <a:rPr lang="en-GB" dirty="0">
                <a:solidFill>
                  <a:schemeClr val="tx1"/>
                </a:solidFill>
              </a:rPr>
              <a:t>Involved sharing of tips and helpful strategies to support preventative oral health</a:t>
            </a:r>
          </a:p>
          <a:p>
            <a:pPr algn="ctr"/>
            <a:endParaRPr lang="en-GB" dirty="0">
              <a:solidFill>
                <a:schemeClr val="tx1"/>
              </a:solidFill>
            </a:endParaRPr>
          </a:p>
          <a:p>
            <a:pPr marL="285750" indent="-285750" algn="ctr">
              <a:buFont typeface="Arial" panose="020B0604020202020204" pitchFamily="34" charset="0"/>
              <a:buChar char="•"/>
            </a:pPr>
            <a:r>
              <a:rPr lang="en-GB" dirty="0">
                <a:solidFill>
                  <a:schemeClr val="tx1"/>
                </a:solidFill>
              </a:rPr>
              <a:t>Provide caregivers education as to what to do and how to do it</a:t>
            </a:r>
          </a:p>
        </p:txBody>
      </p:sp>
      <p:pic>
        <p:nvPicPr>
          <p:cNvPr id="11" name="Picture 10" descr="A wood head with gears in it&#10;&#10;Description automatically generated">
            <a:extLst>
              <a:ext uri="{FF2B5EF4-FFF2-40B4-BE49-F238E27FC236}">
                <a16:creationId xmlns:a16="http://schemas.microsoft.com/office/drawing/2014/main" id="{F2834B52-D1AB-F4B3-59FC-E16A2A7BA76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24928" y="2949578"/>
            <a:ext cx="1525814" cy="1513607"/>
          </a:xfrm>
          <a:prstGeom prst="rect">
            <a:avLst/>
          </a:prstGeom>
        </p:spPr>
      </p:pic>
    </p:spTree>
    <p:extLst>
      <p:ext uri="{BB962C8B-B14F-4D97-AF65-F5344CB8AC3E}">
        <p14:creationId xmlns:p14="http://schemas.microsoft.com/office/powerpoint/2010/main" val="261826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24D4-DD24-C484-254A-81C89621E1F4}"/>
              </a:ext>
            </a:extLst>
          </p:cNvPr>
          <p:cNvSpPr>
            <a:spLocks noGrp="1"/>
          </p:cNvSpPr>
          <p:nvPr>
            <p:ph type="title"/>
          </p:nvPr>
        </p:nvSpPr>
        <p:spPr/>
        <p:txBody>
          <a:bodyPr/>
          <a:lstStyle/>
          <a:p>
            <a:r>
              <a:rPr lang="en-GB" dirty="0"/>
              <a:t>Challenge: Recognising Pain</a:t>
            </a:r>
          </a:p>
        </p:txBody>
      </p:sp>
      <p:sp>
        <p:nvSpPr>
          <p:cNvPr id="4" name="Speech Bubble: Rectangle with Corners Rounded 3">
            <a:extLst>
              <a:ext uri="{FF2B5EF4-FFF2-40B4-BE49-F238E27FC236}">
                <a16:creationId xmlns:a16="http://schemas.microsoft.com/office/drawing/2014/main" id="{86B39C7A-CA17-DED8-9595-04635344E379}"/>
              </a:ext>
            </a:extLst>
          </p:cNvPr>
          <p:cNvSpPr/>
          <p:nvPr/>
        </p:nvSpPr>
        <p:spPr>
          <a:xfrm>
            <a:off x="467784" y="2806568"/>
            <a:ext cx="6085416" cy="2433902"/>
          </a:xfrm>
          <a:prstGeom prst="wedgeRoundRectCallout">
            <a:avLst>
              <a:gd name="adj1" fmla="val 58565"/>
              <a:gd name="adj2" fmla="val -21609"/>
              <a:gd name="adj3" fmla="val 16667"/>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t>
            </a:r>
            <a:r>
              <a:rPr lang="en-GB" i="1" dirty="0"/>
              <a:t>the pain… that sometimes is overlooked as something else. And, as in behaviour changes rather than thinking it's pain, just thinking it's a behaviour change and a development of the dementia when it's actually chronic pain”</a:t>
            </a:r>
          </a:p>
          <a:p>
            <a:pPr algn="ctr"/>
            <a:endParaRPr lang="en-GB" dirty="0"/>
          </a:p>
        </p:txBody>
      </p:sp>
      <p:sp>
        <p:nvSpPr>
          <p:cNvPr id="9" name="Rectangle 8">
            <a:extLst>
              <a:ext uri="{FF2B5EF4-FFF2-40B4-BE49-F238E27FC236}">
                <a16:creationId xmlns:a16="http://schemas.microsoft.com/office/drawing/2014/main" id="{AEE9BFBE-DF7A-2AA5-875B-E72A9B39E3FF}"/>
              </a:ext>
            </a:extLst>
          </p:cNvPr>
          <p:cNvSpPr/>
          <p:nvPr/>
        </p:nvSpPr>
        <p:spPr>
          <a:xfrm>
            <a:off x="7534275" y="1410759"/>
            <a:ext cx="3980390" cy="4837641"/>
          </a:xfrm>
          <a:prstGeom prst="rect">
            <a:avLst/>
          </a:prstGeom>
          <a:solidFill>
            <a:schemeClr val="accent5">
              <a:lumMod val="40000"/>
              <a:lumOff val="60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rPr>
              <a:t>Intervention needs to:</a:t>
            </a:r>
            <a:endParaRPr lang="en-GB" dirty="0">
              <a:solidFill>
                <a:schemeClr val="tx1"/>
              </a:solidFill>
            </a:endParaRPr>
          </a:p>
          <a:p>
            <a:pPr algn="ctr"/>
            <a:endParaRPr lang="en-GB" dirty="0">
              <a:solidFill>
                <a:schemeClr val="tx1"/>
              </a:solidFill>
            </a:endParaRPr>
          </a:p>
          <a:p>
            <a:pPr marL="285750" indent="-285750" algn="ctr">
              <a:buFont typeface="Arial" panose="020B0604020202020204" pitchFamily="34" charset="0"/>
              <a:buChar char="•"/>
            </a:pPr>
            <a:r>
              <a:rPr lang="en-GB" dirty="0">
                <a:solidFill>
                  <a:schemeClr val="tx1"/>
                </a:solidFill>
              </a:rPr>
              <a:t>Allow caregivers to contribute to formal pain assessment but NOT be responsible for pain assessment</a:t>
            </a:r>
          </a:p>
          <a:p>
            <a:pPr algn="ct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r>
              <a:rPr lang="en-GB" dirty="0">
                <a:solidFill>
                  <a:schemeClr val="tx1"/>
                </a:solidFill>
              </a:rPr>
              <a:t>Pass responsibility for pain assessments to health/ social care professionals</a:t>
            </a:r>
          </a:p>
        </p:txBody>
      </p:sp>
      <p:pic>
        <p:nvPicPr>
          <p:cNvPr id="14" name="Picture 13" descr="A cartoon tooth with hands on head">
            <a:extLst>
              <a:ext uri="{FF2B5EF4-FFF2-40B4-BE49-F238E27FC236}">
                <a16:creationId xmlns:a16="http://schemas.microsoft.com/office/drawing/2014/main" id="{53AF1846-F986-CB1D-DAF9-5F86AE7930D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10877" y="3429000"/>
            <a:ext cx="1627186" cy="1627186"/>
          </a:xfrm>
          <a:prstGeom prst="rect">
            <a:avLst/>
          </a:prstGeom>
        </p:spPr>
      </p:pic>
    </p:spTree>
    <p:extLst>
      <p:ext uri="{BB962C8B-B14F-4D97-AF65-F5344CB8AC3E}">
        <p14:creationId xmlns:p14="http://schemas.microsoft.com/office/powerpoint/2010/main" val="277576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3E58-E9A4-3231-722A-EE0312143CF8}"/>
              </a:ext>
            </a:extLst>
          </p:cNvPr>
          <p:cNvSpPr>
            <a:spLocks noGrp="1"/>
          </p:cNvSpPr>
          <p:nvPr>
            <p:ph type="title"/>
          </p:nvPr>
        </p:nvSpPr>
        <p:spPr/>
        <p:txBody>
          <a:bodyPr/>
          <a:lstStyle/>
          <a:p>
            <a:r>
              <a:rPr lang="en-GB" dirty="0"/>
              <a:t>Positive experiences and exemplars</a:t>
            </a:r>
          </a:p>
        </p:txBody>
      </p:sp>
      <p:graphicFrame>
        <p:nvGraphicFramePr>
          <p:cNvPr id="6" name="Content Placeholder 2">
            <a:extLst>
              <a:ext uri="{FF2B5EF4-FFF2-40B4-BE49-F238E27FC236}">
                <a16:creationId xmlns:a16="http://schemas.microsoft.com/office/drawing/2014/main" id="{F2A67769-7594-ABBE-7399-D7BF927B7CFA}"/>
              </a:ext>
            </a:extLst>
          </p:cNvPr>
          <p:cNvGraphicFramePr>
            <a:graphicFrameLocks noGrp="1"/>
          </p:cNvGraphicFramePr>
          <p:nvPr>
            <p:ph idx="1"/>
            <p:extLst>
              <p:ext uri="{D42A27DB-BD31-4B8C-83A1-F6EECF244321}">
                <p14:modId xmlns:p14="http://schemas.microsoft.com/office/powerpoint/2010/main" val="3661030762"/>
              </p:ext>
            </p:extLst>
          </p:nvPr>
        </p:nvGraphicFramePr>
        <p:xfrm>
          <a:off x="601134" y="1488613"/>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527909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3716</TotalTime>
  <Words>1939</Words>
  <Application>Microsoft Office PowerPoint</Application>
  <PresentationFormat>Widescreen</PresentationFormat>
  <Paragraphs>162</Paragraphs>
  <Slides>15</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Arial</vt:lpstr>
      <vt:lpstr>Calibri</vt:lpstr>
      <vt:lpstr>Century Gothic</vt:lpstr>
      <vt:lpstr>Symbol</vt:lpstr>
      <vt:lpstr>Times New Roman</vt:lpstr>
      <vt:lpstr>Trebuchet MS</vt:lpstr>
      <vt:lpstr>Verdana</vt:lpstr>
      <vt:lpstr>Wingdings 3</vt:lpstr>
      <vt:lpstr>Facet</vt:lpstr>
      <vt:lpstr>Acrobat Document</vt:lpstr>
      <vt:lpstr>Incorporating lived experiences into the development of a dental pain reduction intervention for those living with dementia</vt:lpstr>
      <vt:lpstr>Pain &amp; Dementia</vt:lpstr>
      <vt:lpstr>Oral Health, Dental Pain &amp; Dementia</vt:lpstr>
      <vt:lpstr>Dementia and Dental Pain Recognising Pain in Care Homes: A Sign of Dental Disease</vt:lpstr>
      <vt:lpstr>Approach &amp; Methods</vt:lpstr>
      <vt:lpstr>The challenges of present dental care</vt:lpstr>
      <vt:lpstr>Challenge: Supporting Preventative Care </vt:lpstr>
      <vt:lpstr>Challenge: Recognising Pain</vt:lpstr>
      <vt:lpstr>Positive experiences and exemplars</vt:lpstr>
      <vt:lpstr>Exemplar: The Dental Environment</vt:lpstr>
      <vt:lpstr>Exemplar: Reminders and visual prompts</vt:lpstr>
      <vt:lpstr>Attributes of potential solutions</vt:lpstr>
      <vt:lpstr>Intervention Logic Model</vt:lpstr>
      <vt:lpstr>Next steps</vt:lpstr>
      <vt:lpstr>Questions?</vt:lpstr>
    </vt:vector>
  </TitlesOfParts>
  <Company>University of Aberdeen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lived experiences into the development of a dental pain reduction intervention for those living with dementia</dc:title>
  <dc:creator>Stewart, Carrie</dc:creator>
  <cp:lastModifiedBy>Stewart, Carrie</cp:lastModifiedBy>
  <cp:revision>4</cp:revision>
  <dcterms:created xsi:type="dcterms:W3CDTF">2023-10-27T11:06:01Z</dcterms:created>
  <dcterms:modified xsi:type="dcterms:W3CDTF">2023-11-16T16:20:30Z</dcterms:modified>
</cp:coreProperties>
</file>